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2" r:id="rId8"/>
    <p:sldId id="280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7" r:id="rId19"/>
    <p:sldId id="276" r:id="rId20"/>
    <p:sldId id="279" r:id="rId21"/>
    <p:sldId id="278" r:id="rId22"/>
    <p:sldId id="281" r:id="rId23"/>
    <p:sldId id="270" r:id="rId24"/>
    <p:sldId id="274" r:id="rId25"/>
    <p:sldId id="261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ODLEE John" initials="GJ" lastIdx="1" clrIdx="0"/>
  <p:cmAuthor id="1" name="DASKALOVA Gergana" initials="DG" lastIdx="5" clrIdx="1">
    <p:extLst>
      <p:ext uri="{19B8F6BF-5375-455C-9EA6-DF929625EA0E}">
        <p15:presenceInfo xmlns:p15="http://schemas.microsoft.com/office/powerpoint/2012/main" userId="S-1-5-21-861567501-1417001333-682003330-6736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201C"/>
    <a:srgbClr val="3CE000"/>
    <a:srgbClr val="11AAFF"/>
    <a:srgbClr val="93459F"/>
    <a:srgbClr val="4CAF4A"/>
    <a:srgbClr val="377EB8"/>
    <a:srgbClr val="984DA3"/>
    <a:srgbClr val="979797"/>
    <a:srgbClr val="C5C5C5"/>
    <a:srgbClr val="D95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55" autoAdjust="0"/>
  </p:normalViewPr>
  <p:slideViewPr>
    <p:cSldViewPr snapToGrid="0">
      <p:cViewPr>
        <p:scale>
          <a:sx n="90" d="100"/>
          <a:sy n="90" d="100"/>
        </p:scale>
        <p:origin x="2214" y="5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31T12:02:55.025" idx="1">
    <p:pos x="2646" y="180"/>
    <p:text>Make sure to word this properly. "I measured Plant stress, and to do this I measured photosynthetic efficiency using chlorophyll fluorescence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0D7178B-EFD9-45EF-8484-6C2D2116F270}" type="slidenum"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190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041CED9-390B-4BFE-9197-02592A03DDA8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9962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E16988D-D53F-43FF-B211-7BFCE23E5BFE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4103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D7178B-EFD9-45EF-8484-6C2D2116F270}" type="slidenum">
              <a:rPr lang="en-GB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453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AF1DC54-70D2-4598-B628-AC6743D773A1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7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793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91412E4-BF6E-4D49-A411-A1AA2C05289C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1210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EBD3847-4BDD-44B1-9A84-3736ABAC6A27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11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89479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7BF9894-30B0-4D66-A814-FEE1963389E5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14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5465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1D63C29-9A73-4D23-AFED-A8565E41679C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19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478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43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43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6965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69650" y="409824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43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43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525850" y="1825560"/>
            <a:ext cx="4091310" cy="43509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525850" y="1825560"/>
            <a:ext cx="409131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43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43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31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69650" y="1825560"/>
            <a:ext cx="384831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43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69650" y="1825560"/>
            <a:ext cx="384831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43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31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6965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69650" y="409824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6965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43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43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43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6965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69650" y="409824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43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43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525850" y="1825560"/>
            <a:ext cx="4091310" cy="435096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525850" y="1825560"/>
            <a:ext cx="409131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43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31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69650" y="1825560"/>
            <a:ext cx="384831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43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69650" y="1825560"/>
            <a:ext cx="384831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31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6965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69650" y="409824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69650" y="1825560"/>
            <a:ext cx="384831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43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2910" y="1122480"/>
            <a:ext cx="685773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to edit Master title style</a:t>
            </a:r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13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C6C50FF-3A28-4E87-BA5B-C6CD20116A34}" type="datetime">
              <a:rPr lang="en-GB" sz="9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07/04/2017</a:t>
            </a:fld>
            <a:endParaRPr lang="en-GB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028860" y="6356520"/>
            <a:ext cx="3085830" cy="364680"/>
          </a:xfrm>
          <a:prstGeom prst="rect">
            <a:avLst/>
          </a:prstGeom>
        </p:spPr>
        <p:txBody>
          <a:bodyPr anchor="ctr"/>
          <a:lstStyle/>
          <a:p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457860" y="6356520"/>
            <a:ext cx="205713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1417F70-C5D5-4BDD-BA5B-0F3D32BC45C2}" type="slidenum">
              <a:rPr lang="en-GB" sz="9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GB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648000" lvl="1" indent="-243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972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296000" lvl="3" indent="-162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1620000" lvl="4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1944000" lvl="5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2268000" lvl="6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685800" rtl="0" eaLnBrk="1" latinLnBrk="0" hangingPunct="1">
        <a:lnSpc>
          <a:spcPct val="90000"/>
        </a:lnSpc>
        <a:spcBef>
          <a:spcPts val="750"/>
        </a:spcBef>
        <a:buClr>
          <a:srgbClr val="000000"/>
        </a:buClr>
        <a:buSzPct val="45000"/>
        <a:buFont typeface="Wingdings" charset="2"/>
        <a:buChar char="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43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to edit Master title style</a:t>
            </a:r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43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to edit the outline text format</a:t>
            </a:r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1" indent="-243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Second Outline Level</a:t>
            </a:r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72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Third Outline Level</a:t>
            </a:r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3" indent="-162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Fourth Outline Level</a:t>
            </a:r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620000" lvl="4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Fifth Outline Level</a:t>
            </a:r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44000" lvl="5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Sixth Outline Level</a:t>
            </a:r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Seventh Outline LevelClick to edit Master text styles</a:t>
            </a:r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350" lvl="1" indent="-1711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Second level</a:t>
            </a:r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57250" lvl="2" indent="-1711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Third level</a:t>
            </a:r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150" lvl="3" indent="-1711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Fourth level</a:t>
            </a:r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43050" lvl="4" indent="-1711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Fifth level</a:t>
            </a:r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13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5E249C4E-C909-4B26-B876-6A85170E2893}" type="datetime">
              <a:rPr lang="en-GB" sz="9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07/04/2017</a:t>
            </a:fld>
            <a:endParaRPr lang="en-GB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028860" y="6356520"/>
            <a:ext cx="3085830" cy="364680"/>
          </a:xfrm>
          <a:prstGeom prst="rect">
            <a:avLst/>
          </a:prstGeom>
        </p:spPr>
        <p:txBody>
          <a:bodyPr anchor="ctr"/>
          <a:lstStyle/>
          <a:p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457860" y="6356520"/>
            <a:ext cx="205713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A3D07EE-0032-48A1-BDA3-626DA94905E5}" type="slidenum">
              <a:rPr lang="en-GB" sz="9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GB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180" algn="l" defTabSz="685800" rtl="0" eaLnBrk="1" latinLnBrk="0" hangingPunct="1">
        <a:lnSpc>
          <a:spcPct val="100000"/>
        </a:lnSpc>
        <a:spcBef>
          <a:spcPts val="750"/>
        </a:spcBef>
        <a:buClr>
          <a:srgbClr val="000000"/>
        </a:buClr>
        <a:buSzPct val="45000"/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.xml"/><Relationship Id="rId4" Type="http://schemas.openxmlformats.org/officeDocument/2006/relationships/image" Target="../media/image25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wmf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wmf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3"/>
          <p:cNvPicPr/>
          <p:nvPr/>
        </p:nvPicPr>
        <p:blipFill>
          <a:blip r:embed="rId2"/>
          <a:stretch/>
        </p:blipFill>
        <p:spPr>
          <a:xfrm>
            <a:off x="0" y="0"/>
            <a:ext cx="10660602" cy="711200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0" y="0"/>
            <a:ext cx="5128650" cy="6959600"/>
          </a:xfrm>
          <a:prstGeom prst="rect">
            <a:avLst/>
          </a:prstGeom>
          <a:solidFill>
            <a:srgbClr val="E7E6E6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TextShape 2"/>
          <p:cNvSpPr txBox="1"/>
          <p:nvPr/>
        </p:nvSpPr>
        <p:spPr>
          <a:xfrm>
            <a:off x="511650" y="592840"/>
            <a:ext cx="4617000" cy="2484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405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forest structure affect elevational range shifts?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6" name="Picture 4"/>
          <p:cNvPicPr/>
          <p:nvPr/>
        </p:nvPicPr>
        <p:blipFill>
          <a:blip r:embed="rId3"/>
          <a:stretch/>
        </p:blipFill>
        <p:spPr>
          <a:xfrm>
            <a:off x="511650" y="5717600"/>
            <a:ext cx="4046770" cy="915212"/>
          </a:xfrm>
          <a:prstGeom prst="rect">
            <a:avLst/>
          </a:prstGeom>
          <a:ln>
            <a:noFill/>
          </a:ln>
        </p:spPr>
      </p:pic>
      <p:sp>
        <p:nvSpPr>
          <p:cNvPr id="87" name="CustomShape 3"/>
          <p:cNvSpPr/>
          <p:nvPr/>
        </p:nvSpPr>
        <p:spPr>
          <a:xfrm>
            <a:off x="511650" y="3974805"/>
            <a:ext cx="3753000" cy="84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John </a:t>
            </a:r>
            <a:r>
              <a:rPr lang="en-GB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Godlee</a:t>
            </a:r>
            <a:endParaRPr lang="en-GB" sz="3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7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Pippa Stone, </a:t>
            </a:r>
            <a:r>
              <a:rPr lang="en-GB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Dr.</a:t>
            </a: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Caroline Nichol</a:t>
            </a:r>
            <a:r>
              <a:rPr lang="en-GB" sz="27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7"/>
          <p:cNvPicPr/>
          <p:nvPr/>
        </p:nvPicPr>
        <p:blipFill>
          <a:blip r:embed="rId2"/>
          <a:srcRect b="3351"/>
          <a:stretch/>
        </p:blipFill>
        <p:spPr>
          <a:xfrm>
            <a:off x="1247130" y="3011850"/>
            <a:ext cx="2955960" cy="2742390"/>
          </a:xfrm>
          <a:prstGeom prst="rect">
            <a:avLst/>
          </a:prstGeom>
          <a:ln>
            <a:noFill/>
          </a:ln>
        </p:spPr>
      </p:pic>
      <p:sp>
        <p:nvSpPr>
          <p:cNvPr id="269" name="CustomShape 3"/>
          <p:cNvSpPr/>
          <p:nvPr/>
        </p:nvSpPr>
        <p:spPr>
          <a:xfrm>
            <a:off x="333720" y="2356020"/>
            <a:ext cx="68553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Light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4"/>
          <p:cNvSpPr/>
          <p:nvPr/>
        </p:nvSpPr>
        <p:spPr>
          <a:xfrm>
            <a:off x="3774600" y="2493720"/>
            <a:ext cx="68553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Heat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5"/>
          <p:cNvSpPr/>
          <p:nvPr/>
        </p:nvSpPr>
        <p:spPr>
          <a:xfrm>
            <a:off x="2253690" y="3882060"/>
            <a:ext cx="942840" cy="942840"/>
          </a:xfrm>
          <a:prstGeom prst="ellipse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PSII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6"/>
          <p:cNvSpPr/>
          <p:nvPr/>
        </p:nvSpPr>
        <p:spPr>
          <a:xfrm rot="1203600">
            <a:off x="1803600" y="4694490"/>
            <a:ext cx="1834110" cy="221670"/>
          </a:xfrm>
          <a:prstGeom prst="rightArrow">
            <a:avLst>
              <a:gd name="adj1" fmla="val 18354"/>
              <a:gd name="adj2" fmla="val 47821"/>
            </a:avLst>
          </a:prstGeom>
          <a:solidFill>
            <a:srgbClr val="61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7"/>
          <p:cNvSpPr/>
          <p:nvPr/>
        </p:nvSpPr>
        <p:spPr>
          <a:xfrm flipV="1">
            <a:off x="3008880" y="2797470"/>
            <a:ext cx="961740" cy="134001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4" name="Picture 11"/>
          <p:cNvPicPr/>
          <p:nvPr/>
        </p:nvPicPr>
        <p:blipFill>
          <a:blip r:embed="rId3"/>
          <a:srcRect t="37801"/>
          <a:stretch/>
        </p:blipFill>
        <p:spPr>
          <a:xfrm rot="20655000">
            <a:off x="-117450" y="2611710"/>
            <a:ext cx="2511810" cy="1837350"/>
          </a:xfrm>
          <a:prstGeom prst="rect">
            <a:avLst/>
          </a:prstGeom>
          <a:ln>
            <a:noFill/>
          </a:ln>
        </p:spPr>
      </p:pic>
      <p:sp>
        <p:nvSpPr>
          <p:cNvPr id="275" name="CustomShape 8"/>
          <p:cNvSpPr/>
          <p:nvPr/>
        </p:nvSpPr>
        <p:spPr>
          <a:xfrm>
            <a:off x="2493180" y="2745090"/>
            <a:ext cx="476010" cy="130275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9"/>
          <p:cNvSpPr/>
          <p:nvPr/>
        </p:nvSpPr>
        <p:spPr>
          <a:xfrm>
            <a:off x="386910" y="1670760"/>
            <a:ext cx="7711200" cy="751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Stressed Plant – photosynthetic efficiency (F</a:t>
            </a:r>
            <a:r>
              <a:rPr lang="en-GB" sz="2100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</a:t>
            </a: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/F</a:t>
            </a:r>
            <a:r>
              <a:rPr lang="en-GB" sz="2100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 &lt; 0.7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Stress – Chlorophyll fluorescence &amp; content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8" name="CustomShape 4"/>
          <p:cNvSpPr/>
          <p:nvPr/>
        </p:nvSpPr>
        <p:spPr>
          <a:xfrm>
            <a:off x="1999050" y="2393527"/>
            <a:ext cx="1538460" cy="3416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Fluorescence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" name="Picture 1"/>
          <p:cNvPicPr/>
          <p:nvPr/>
        </p:nvPicPr>
        <p:blipFill>
          <a:blip r:embed="rId4"/>
          <a:stretch/>
        </p:blipFill>
        <p:spPr>
          <a:xfrm>
            <a:off x="4735784" y="2493719"/>
            <a:ext cx="4075666" cy="2716909"/>
          </a:xfrm>
          <a:prstGeom prst="rect">
            <a:avLst/>
          </a:prstGeom>
          <a:ln>
            <a:noFill/>
          </a:ln>
        </p:spPr>
      </p:pic>
      <p:sp>
        <p:nvSpPr>
          <p:cNvPr id="20" name="CustomShape 6"/>
          <p:cNvSpPr/>
          <p:nvPr/>
        </p:nvSpPr>
        <p:spPr>
          <a:xfrm>
            <a:off x="4583790" y="5210628"/>
            <a:ext cx="4227660" cy="616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Chlorophyll fluorescence using a 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MINI-PAM-II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fluorometer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CustomShape 10"/>
          <p:cNvSpPr/>
          <p:nvPr/>
        </p:nvSpPr>
        <p:spPr>
          <a:xfrm>
            <a:off x="-304520" y="6110416"/>
            <a:ext cx="12331420" cy="1120770"/>
          </a:xfrm>
          <a:prstGeom prst="rect">
            <a:avLst/>
          </a:prstGeom>
          <a:solidFill>
            <a:srgbClr val="A0734D"/>
          </a:solidFill>
          <a:ln w="19080">
            <a:solidFill>
              <a:srgbClr val="A0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1" name="Content Placeholder 6"/>
          <p:cNvPicPr/>
          <p:nvPr/>
        </p:nvPicPr>
        <p:blipFill>
          <a:blip r:embed="rId3"/>
          <a:stretch/>
        </p:blipFill>
        <p:spPr>
          <a:xfrm flipH="1">
            <a:off x="1437110" y="0"/>
            <a:ext cx="8436656" cy="6414030"/>
          </a:xfrm>
          <a:prstGeom prst="rect">
            <a:avLst/>
          </a:prstGeom>
          <a:ln>
            <a:noFill/>
          </a:ln>
        </p:spPr>
      </p:pic>
      <p:sp>
        <p:nvSpPr>
          <p:cNvPr id="282" name="CustomShape 2"/>
          <p:cNvSpPr/>
          <p:nvPr/>
        </p:nvSpPr>
        <p:spPr>
          <a:xfrm flipH="1">
            <a:off x="6115770" y="2506030"/>
            <a:ext cx="272470" cy="186905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>
                <a:lumMod val="95000"/>
                <a:lumOff val="5000"/>
              </a:schemeClr>
            </a:solidFill>
            <a:custDash>
              <a:ds d="800000" sp="300000"/>
            </a:custDash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"/>
          <p:cNvSpPr/>
          <p:nvPr/>
        </p:nvSpPr>
        <p:spPr>
          <a:xfrm>
            <a:off x="4839434" y="4982738"/>
            <a:ext cx="1426456" cy="11270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>
                <a:lumMod val="95000"/>
                <a:lumOff val="5000"/>
              </a:schemeClr>
            </a:solidFill>
            <a:custDash>
              <a:ds d="800000" sp="300000"/>
            </a:custDash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4"/>
          <p:cNvSpPr/>
          <p:nvPr/>
        </p:nvSpPr>
        <p:spPr>
          <a:xfrm flipH="1" flipV="1">
            <a:off x="6726779" y="5097440"/>
            <a:ext cx="1101767" cy="38706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>
                <a:lumMod val="95000"/>
                <a:lumOff val="5000"/>
              </a:schemeClr>
            </a:solidFill>
            <a:custDash>
              <a:ds d="800000" sp="300000"/>
            </a:custDash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5"/>
          <p:cNvSpPr/>
          <p:nvPr/>
        </p:nvSpPr>
        <p:spPr>
          <a:xfrm>
            <a:off x="386910" y="1848690"/>
            <a:ext cx="4374000" cy="19874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57310" indent="-257040">
              <a:buClr>
                <a:srgbClr val="000000"/>
              </a:buClr>
              <a:buFont typeface="Arial"/>
              <a:buChar char="•"/>
            </a:pPr>
            <a:r>
              <a:rPr lang="en-GB" sz="21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Adult-Seedling Interactions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00210" lvl="1" indent="-25704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Canopy Density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00210" lvl="1" indent="-25704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Root Competition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310" indent="-257040">
              <a:buClr>
                <a:srgbClr val="000000"/>
              </a:buClr>
              <a:buFont typeface="Arial"/>
              <a:buChar char="•"/>
            </a:pPr>
            <a:r>
              <a:rPr lang="en-GB" sz="2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Seedling-Seedling </a:t>
            </a:r>
            <a:r>
              <a:rPr lang="en-GB" sz="21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Interactions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00210" lvl="1" indent="-25704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Seedling Abundance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6"/>
          <p:cNvSpPr/>
          <p:nvPr/>
        </p:nvSpPr>
        <p:spPr>
          <a:xfrm>
            <a:off x="5655438" y="2113426"/>
            <a:ext cx="1859490" cy="38772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Canopy Density</a:t>
            </a:r>
            <a:endParaRPr lang="en-GB" sz="24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287" name="CustomShape 7"/>
          <p:cNvSpPr/>
          <p:nvPr/>
        </p:nvSpPr>
        <p:spPr>
          <a:xfrm>
            <a:off x="7065360" y="5468468"/>
            <a:ext cx="1691550" cy="70767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Root </a:t>
            </a:r>
            <a:endParaRPr lang="en-GB" sz="24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Competition</a:t>
            </a:r>
            <a:endParaRPr lang="en-GB" sz="24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8"/>
          <p:cNvSpPr/>
          <p:nvPr/>
        </p:nvSpPr>
        <p:spPr>
          <a:xfrm>
            <a:off x="3072870" y="4443818"/>
            <a:ext cx="1795500" cy="79893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Seedling </a:t>
            </a: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Abundance</a:t>
            </a:r>
            <a:endParaRPr lang="en-GB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10"/>
          <p:cNvSpPr/>
          <p:nvPr/>
        </p:nvSpPr>
        <p:spPr>
          <a:xfrm>
            <a:off x="-304520" y="5417236"/>
            <a:ext cx="2542050" cy="1120770"/>
          </a:xfrm>
          <a:prstGeom prst="rect">
            <a:avLst/>
          </a:prstGeom>
          <a:solidFill>
            <a:srgbClr val="A0734D"/>
          </a:solidFill>
          <a:ln w="19080">
            <a:solidFill>
              <a:srgbClr val="A0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Forest Structure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5" name="CustomShape 10"/>
          <p:cNvSpPr/>
          <p:nvPr/>
        </p:nvSpPr>
        <p:spPr>
          <a:xfrm>
            <a:off x="-304520" y="5402351"/>
            <a:ext cx="2542050" cy="1150540"/>
          </a:xfrm>
          <a:prstGeom prst="rect">
            <a:avLst/>
          </a:prstGeom>
          <a:solidFill>
            <a:srgbClr val="A0734D"/>
          </a:solidFill>
          <a:ln w="19080">
            <a:solidFill>
              <a:srgbClr val="A073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Picture 3"/>
          <p:cNvPicPr/>
          <p:nvPr/>
        </p:nvPicPr>
        <p:blipFill>
          <a:blip r:embed="rId2"/>
          <a:stretch/>
        </p:blipFill>
        <p:spPr>
          <a:xfrm>
            <a:off x="2419470" y="2002050"/>
            <a:ext cx="943650" cy="1335420"/>
          </a:xfrm>
          <a:prstGeom prst="rect">
            <a:avLst/>
          </a:prstGeom>
          <a:ln>
            <a:noFill/>
          </a:ln>
        </p:spPr>
      </p:pic>
      <p:pic>
        <p:nvPicPr>
          <p:cNvPr id="295" name="Picture 6"/>
          <p:cNvPicPr/>
          <p:nvPr/>
        </p:nvPicPr>
        <p:blipFill>
          <a:blip r:embed="rId3"/>
          <a:srcRect l="615" b="8603"/>
          <a:stretch/>
        </p:blipFill>
        <p:spPr>
          <a:xfrm>
            <a:off x="2425410" y="3138480"/>
            <a:ext cx="956070" cy="926100"/>
          </a:xfrm>
          <a:prstGeom prst="rect">
            <a:avLst/>
          </a:prstGeom>
          <a:ln>
            <a:noFill/>
          </a:ln>
        </p:spPr>
      </p:pic>
      <p:pic>
        <p:nvPicPr>
          <p:cNvPr id="296" name="Picture 8"/>
          <p:cNvPicPr/>
          <p:nvPr/>
        </p:nvPicPr>
        <p:blipFill>
          <a:blip r:embed="rId4"/>
          <a:stretch/>
        </p:blipFill>
        <p:spPr>
          <a:xfrm>
            <a:off x="2419470" y="4078080"/>
            <a:ext cx="953370" cy="1004400"/>
          </a:xfrm>
          <a:prstGeom prst="rect">
            <a:avLst/>
          </a:prstGeom>
          <a:ln>
            <a:noFill/>
          </a:ln>
        </p:spPr>
      </p:pic>
      <p:pic>
        <p:nvPicPr>
          <p:cNvPr id="297" name="Picture 7"/>
          <p:cNvPicPr/>
          <p:nvPr/>
        </p:nvPicPr>
        <p:blipFill>
          <a:blip r:embed="rId5"/>
          <a:srcRect b="5142"/>
          <a:stretch/>
        </p:blipFill>
        <p:spPr>
          <a:xfrm>
            <a:off x="2437830" y="5015790"/>
            <a:ext cx="943650" cy="942840"/>
          </a:xfrm>
          <a:prstGeom prst="rect">
            <a:avLst/>
          </a:prstGeom>
          <a:ln>
            <a:noFill/>
          </a:ln>
        </p:spPr>
      </p:pic>
      <p:sp>
        <p:nvSpPr>
          <p:cNvPr id="298" name="CustomShape 4"/>
          <p:cNvSpPr/>
          <p:nvPr/>
        </p:nvSpPr>
        <p:spPr>
          <a:xfrm>
            <a:off x="6124680" y="2417175"/>
            <a:ext cx="250641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+ (Plot) + (Species)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5"/>
          <p:cNvSpPr/>
          <p:nvPr/>
        </p:nvSpPr>
        <p:spPr>
          <a:xfrm>
            <a:off x="1728405" y="2252468"/>
            <a:ext cx="86967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49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~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6"/>
          <p:cNvSpPr/>
          <p:nvPr/>
        </p:nvSpPr>
        <p:spPr>
          <a:xfrm>
            <a:off x="6171930" y="160002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Random Effects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7"/>
          <p:cNvSpPr/>
          <p:nvPr/>
        </p:nvSpPr>
        <p:spPr>
          <a:xfrm rot="5400000">
            <a:off x="7219260" y="829170"/>
            <a:ext cx="321300" cy="252963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2" name="Picture 15"/>
          <p:cNvPicPr/>
          <p:nvPr/>
        </p:nvPicPr>
        <p:blipFill>
          <a:blip r:embed="rId6"/>
          <a:stretch/>
        </p:blipFill>
        <p:spPr>
          <a:xfrm>
            <a:off x="497880" y="2190510"/>
            <a:ext cx="1050570" cy="1106460"/>
          </a:xfrm>
          <a:prstGeom prst="rect">
            <a:avLst/>
          </a:prstGeom>
          <a:ln>
            <a:noFill/>
          </a:ln>
        </p:spPr>
      </p:pic>
      <p:sp>
        <p:nvSpPr>
          <p:cNvPr id="303" name="Line 8"/>
          <p:cNvSpPr/>
          <p:nvPr/>
        </p:nvSpPr>
        <p:spPr>
          <a:xfrm>
            <a:off x="6311520" y="3792690"/>
            <a:ext cx="270" cy="179955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Line 9"/>
          <p:cNvSpPr/>
          <p:nvPr/>
        </p:nvSpPr>
        <p:spPr>
          <a:xfrm>
            <a:off x="6311520" y="5592240"/>
            <a:ext cx="1799550" cy="27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Line 10"/>
          <p:cNvSpPr/>
          <p:nvPr/>
        </p:nvSpPr>
        <p:spPr>
          <a:xfrm flipV="1">
            <a:off x="6391440" y="4073760"/>
            <a:ext cx="1211220" cy="1015740"/>
          </a:xfrm>
          <a:prstGeom prst="line">
            <a:avLst/>
          </a:prstGeom>
          <a:ln w="38160">
            <a:solidFill>
              <a:srgbClr val="E420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Line 11"/>
          <p:cNvSpPr/>
          <p:nvPr/>
        </p:nvSpPr>
        <p:spPr>
          <a:xfrm flipV="1">
            <a:off x="6518340" y="4200660"/>
            <a:ext cx="1211220" cy="1015740"/>
          </a:xfrm>
          <a:prstGeom prst="line">
            <a:avLst/>
          </a:prstGeom>
          <a:ln w="38160">
            <a:solidFill>
              <a:srgbClr val="377E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Line 12"/>
          <p:cNvSpPr/>
          <p:nvPr/>
        </p:nvSpPr>
        <p:spPr>
          <a:xfrm flipV="1">
            <a:off x="6645240" y="4327560"/>
            <a:ext cx="1211220" cy="1016010"/>
          </a:xfrm>
          <a:prstGeom prst="line">
            <a:avLst/>
          </a:prstGeom>
          <a:ln w="38160">
            <a:solidFill>
              <a:srgbClr val="4CA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Line 13"/>
          <p:cNvSpPr/>
          <p:nvPr/>
        </p:nvSpPr>
        <p:spPr>
          <a:xfrm flipV="1">
            <a:off x="6772410" y="4454730"/>
            <a:ext cx="1210950" cy="1015740"/>
          </a:xfrm>
          <a:prstGeom prst="line">
            <a:avLst/>
          </a:prstGeom>
          <a:ln w="38160">
            <a:solidFill>
              <a:srgbClr val="9345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14"/>
          <p:cNvSpPr/>
          <p:nvPr/>
        </p:nvSpPr>
        <p:spPr>
          <a:xfrm rot="5400000" flipH="1">
            <a:off x="6574230" y="3406320"/>
            <a:ext cx="1215000" cy="27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tx1"/>
            </a:solidFill>
            <a:custDash>
              <a:ds d="400000" sp="300000"/>
            </a:custDash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5"/>
          <p:cNvSpPr/>
          <p:nvPr/>
        </p:nvSpPr>
        <p:spPr>
          <a:xfrm>
            <a:off x="3375270" y="2423520"/>
            <a:ext cx="2340630" cy="32672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Elevation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Root Competition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Canopy Density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37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Seedling Abundance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11" name="CustomShape 16"/>
          <p:cNvSpPr/>
          <p:nvPr/>
        </p:nvSpPr>
        <p:spPr>
          <a:xfrm>
            <a:off x="-20790" y="3168990"/>
            <a:ext cx="2080890" cy="166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Photosynthetic Efficiency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Chlorophyll Content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12" name="CustomShape 17"/>
          <p:cNvSpPr/>
          <p:nvPr/>
        </p:nvSpPr>
        <p:spPr>
          <a:xfrm rot="5400000">
            <a:off x="3929580" y="458460"/>
            <a:ext cx="306990" cy="329022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8"/>
          <p:cNvSpPr/>
          <p:nvPr/>
        </p:nvSpPr>
        <p:spPr>
          <a:xfrm>
            <a:off x="2876850" y="160191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Fixed Effect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19"/>
          <p:cNvSpPr/>
          <p:nvPr/>
        </p:nvSpPr>
        <p:spPr>
          <a:xfrm rot="5400000">
            <a:off x="866160" y="1467450"/>
            <a:ext cx="312120" cy="127683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20"/>
          <p:cNvSpPr/>
          <p:nvPr/>
        </p:nvSpPr>
        <p:spPr>
          <a:xfrm>
            <a:off x="-186300" y="161622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Response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" name="CustomShape 12"/>
          <p:cNvSpPr/>
          <p:nvPr/>
        </p:nvSpPr>
        <p:spPr>
          <a:xfrm>
            <a:off x="387180" y="256771"/>
            <a:ext cx="8491006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Statistical analysis – effect of </a:t>
            </a:r>
            <a:r>
              <a:rPr lang="en-GB" sz="33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forest structure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3"/>
          <p:cNvSpPr/>
          <p:nvPr/>
        </p:nvSpPr>
        <p:spPr>
          <a:xfrm>
            <a:off x="354240" y="4044330"/>
            <a:ext cx="4414230" cy="13475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Best quality model chosen using: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AIC (Akaike Information Criterion)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Pseudo-R-squared </a:t>
            </a:r>
            <a:r>
              <a:rPr lang="en-GB" sz="15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(Barton 2015)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4"/>
          <p:cNvSpPr/>
          <p:nvPr/>
        </p:nvSpPr>
        <p:spPr>
          <a:xfrm rot="5400000">
            <a:off x="7443360" y="1176390"/>
            <a:ext cx="342360" cy="255420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0" name="Picture 17"/>
          <p:cNvPicPr/>
          <p:nvPr/>
        </p:nvPicPr>
        <p:blipFill>
          <a:blip r:embed="rId2"/>
          <a:stretch/>
        </p:blipFill>
        <p:spPr>
          <a:xfrm>
            <a:off x="1711260" y="2411100"/>
            <a:ext cx="943650" cy="1335420"/>
          </a:xfrm>
          <a:prstGeom prst="rect">
            <a:avLst/>
          </a:prstGeom>
          <a:ln>
            <a:noFill/>
          </a:ln>
        </p:spPr>
      </p:pic>
      <p:pic>
        <p:nvPicPr>
          <p:cNvPr id="321" name="Picture 18"/>
          <p:cNvPicPr/>
          <p:nvPr/>
        </p:nvPicPr>
        <p:blipFill>
          <a:blip r:embed="rId3"/>
          <a:srcRect l="890" b="8603"/>
          <a:stretch/>
        </p:blipFill>
        <p:spPr>
          <a:xfrm>
            <a:off x="2868210" y="2613600"/>
            <a:ext cx="953370" cy="926100"/>
          </a:xfrm>
          <a:prstGeom prst="rect">
            <a:avLst/>
          </a:prstGeom>
          <a:ln>
            <a:noFill/>
          </a:ln>
        </p:spPr>
      </p:pic>
      <p:pic>
        <p:nvPicPr>
          <p:cNvPr id="322" name="Picture 19"/>
          <p:cNvPicPr/>
          <p:nvPr/>
        </p:nvPicPr>
        <p:blipFill>
          <a:blip r:embed="rId4"/>
          <a:stretch/>
        </p:blipFill>
        <p:spPr>
          <a:xfrm>
            <a:off x="4003560" y="2613600"/>
            <a:ext cx="953370" cy="1004400"/>
          </a:xfrm>
          <a:prstGeom prst="rect">
            <a:avLst/>
          </a:prstGeom>
          <a:ln>
            <a:noFill/>
          </a:ln>
        </p:spPr>
      </p:pic>
      <p:pic>
        <p:nvPicPr>
          <p:cNvPr id="323" name="Picture 20"/>
          <p:cNvPicPr/>
          <p:nvPr/>
        </p:nvPicPr>
        <p:blipFill>
          <a:blip r:embed="rId5"/>
          <a:srcRect b="5142"/>
          <a:stretch/>
        </p:blipFill>
        <p:spPr>
          <a:xfrm>
            <a:off x="5170500" y="2596860"/>
            <a:ext cx="943650" cy="942840"/>
          </a:xfrm>
          <a:prstGeom prst="rect">
            <a:avLst/>
          </a:prstGeom>
          <a:ln>
            <a:noFill/>
          </a:ln>
        </p:spPr>
      </p:pic>
      <p:sp>
        <p:nvSpPr>
          <p:cNvPr id="324" name="CustomShape 5"/>
          <p:cNvSpPr/>
          <p:nvPr/>
        </p:nvSpPr>
        <p:spPr>
          <a:xfrm>
            <a:off x="6128190" y="2837700"/>
            <a:ext cx="243324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 (Plot) + (Species)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5" name="Picture 22"/>
          <p:cNvPicPr/>
          <p:nvPr/>
        </p:nvPicPr>
        <p:blipFill>
          <a:blip r:embed="rId6"/>
          <a:stretch/>
        </p:blipFill>
        <p:spPr>
          <a:xfrm>
            <a:off x="288360" y="2579850"/>
            <a:ext cx="1050570" cy="1106460"/>
          </a:xfrm>
          <a:prstGeom prst="rect">
            <a:avLst/>
          </a:prstGeom>
          <a:ln>
            <a:noFill/>
          </a:ln>
        </p:spPr>
      </p:pic>
      <p:sp>
        <p:nvSpPr>
          <p:cNvPr id="326" name="CustomShape 6"/>
          <p:cNvSpPr/>
          <p:nvPr/>
        </p:nvSpPr>
        <p:spPr>
          <a:xfrm>
            <a:off x="1276290" y="2663550"/>
            <a:ext cx="86967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495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~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7"/>
          <p:cNvSpPr/>
          <p:nvPr/>
        </p:nvSpPr>
        <p:spPr>
          <a:xfrm>
            <a:off x="2631690" y="2850120"/>
            <a:ext cx="29133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8"/>
          <p:cNvSpPr/>
          <p:nvPr/>
        </p:nvSpPr>
        <p:spPr>
          <a:xfrm>
            <a:off x="3777840" y="2850120"/>
            <a:ext cx="29133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9"/>
          <p:cNvSpPr/>
          <p:nvPr/>
        </p:nvSpPr>
        <p:spPr>
          <a:xfrm>
            <a:off x="4915080" y="2864970"/>
            <a:ext cx="29133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10"/>
          <p:cNvSpPr/>
          <p:nvPr/>
        </p:nvSpPr>
        <p:spPr>
          <a:xfrm>
            <a:off x="2956770" y="195156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Fixed Effects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11"/>
          <p:cNvSpPr/>
          <p:nvPr/>
        </p:nvSpPr>
        <p:spPr>
          <a:xfrm>
            <a:off x="6358770" y="195156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Random Effects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12"/>
          <p:cNvSpPr/>
          <p:nvPr/>
        </p:nvSpPr>
        <p:spPr>
          <a:xfrm rot="5400000">
            <a:off x="3750030" y="260820"/>
            <a:ext cx="325620" cy="440289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13"/>
          <p:cNvSpPr/>
          <p:nvPr/>
        </p:nvSpPr>
        <p:spPr>
          <a:xfrm>
            <a:off x="2716470" y="2091150"/>
            <a:ext cx="2412180" cy="39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CustomShape 14"/>
          <p:cNvSpPr/>
          <p:nvPr/>
        </p:nvSpPr>
        <p:spPr>
          <a:xfrm rot="5400000">
            <a:off x="639630" y="1925370"/>
            <a:ext cx="312120" cy="108648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5"/>
          <p:cNvSpPr/>
          <p:nvPr/>
        </p:nvSpPr>
        <p:spPr>
          <a:xfrm>
            <a:off x="-392580" y="198018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Response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16"/>
          <p:cNvSpPr/>
          <p:nvPr/>
        </p:nvSpPr>
        <p:spPr>
          <a:xfrm>
            <a:off x="5369220" y="4044330"/>
            <a:ext cx="3693870" cy="166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 validation using: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Variance Inflation Factors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Predicted vs</a:t>
            </a: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observed </a:t>
            </a:r>
            <a:r>
              <a:rPr lang="en-GB" sz="21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values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" name="CustomShape 12"/>
          <p:cNvSpPr/>
          <p:nvPr/>
        </p:nvSpPr>
        <p:spPr>
          <a:xfrm>
            <a:off x="387180" y="256771"/>
            <a:ext cx="850446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Statistical analysis – effect of </a:t>
            </a:r>
            <a:r>
              <a:rPr lang="en-GB" sz="33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forest structure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3"/>
          <p:cNvSpPr/>
          <p:nvPr/>
        </p:nvSpPr>
        <p:spPr>
          <a:xfrm>
            <a:off x="484380" y="2528010"/>
            <a:ext cx="188730" cy="188730"/>
          </a:xfrm>
          <a:prstGeom prst="rect">
            <a:avLst/>
          </a:prstGeom>
          <a:solidFill>
            <a:srgbClr val="E42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4"/>
          <p:cNvSpPr/>
          <p:nvPr/>
        </p:nvSpPr>
        <p:spPr>
          <a:xfrm>
            <a:off x="484380" y="3182490"/>
            <a:ext cx="188730" cy="188730"/>
          </a:xfrm>
          <a:prstGeom prst="rect">
            <a:avLst/>
          </a:prstGeom>
          <a:solidFill>
            <a:srgbClr val="377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5"/>
          <p:cNvSpPr/>
          <p:nvPr/>
        </p:nvSpPr>
        <p:spPr>
          <a:xfrm>
            <a:off x="484380" y="3836970"/>
            <a:ext cx="188730" cy="188730"/>
          </a:xfrm>
          <a:prstGeom prst="rect">
            <a:avLst/>
          </a:prstGeom>
          <a:solidFill>
            <a:srgbClr val="4CA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6"/>
          <p:cNvSpPr/>
          <p:nvPr/>
        </p:nvSpPr>
        <p:spPr>
          <a:xfrm>
            <a:off x="484380" y="4502353"/>
            <a:ext cx="188730" cy="188730"/>
          </a:xfrm>
          <a:prstGeom prst="rect">
            <a:avLst/>
          </a:prstGeom>
          <a:solidFill>
            <a:srgbClr val="984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Line 7"/>
          <p:cNvSpPr/>
          <p:nvPr/>
        </p:nvSpPr>
        <p:spPr>
          <a:xfrm>
            <a:off x="386910" y="5153490"/>
            <a:ext cx="286200" cy="9720"/>
          </a:xfrm>
          <a:prstGeom prst="line">
            <a:avLst/>
          </a:prstGeom>
          <a:ln w="38100">
            <a:solidFill>
              <a:srgbClr val="FF544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8"/>
          <p:cNvSpPr/>
          <p:nvPr/>
        </p:nvSpPr>
        <p:spPr>
          <a:xfrm>
            <a:off x="673380" y="2481300"/>
            <a:ext cx="1338390" cy="296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Elevation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9"/>
          <p:cNvSpPr/>
          <p:nvPr/>
        </p:nvSpPr>
        <p:spPr>
          <a:xfrm>
            <a:off x="673380" y="3136050"/>
            <a:ext cx="1338390" cy="296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Root Comp.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10"/>
          <p:cNvSpPr/>
          <p:nvPr/>
        </p:nvSpPr>
        <p:spPr>
          <a:xfrm>
            <a:off x="673380" y="3686580"/>
            <a:ext cx="1338390" cy="525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Canopy Density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11"/>
          <p:cNvSpPr/>
          <p:nvPr/>
        </p:nvSpPr>
        <p:spPr>
          <a:xfrm>
            <a:off x="673380" y="4348350"/>
            <a:ext cx="1338390" cy="525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Seedling Abundance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12"/>
          <p:cNvSpPr/>
          <p:nvPr/>
        </p:nvSpPr>
        <p:spPr>
          <a:xfrm>
            <a:off x="673380" y="5010120"/>
            <a:ext cx="1338390" cy="32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ΔAIC</a:t>
            </a:r>
            <a:r>
              <a:rPr lang="en-GB" sz="15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2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13"/>
          <p:cNvSpPr/>
          <p:nvPr/>
        </p:nvSpPr>
        <p:spPr>
          <a:xfrm>
            <a:off x="386910" y="1964790"/>
            <a:ext cx="180144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Fixed Effect</a:t>
            </a:r>
            <a:endParaRPr lang="en-GB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36" y="172918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 Quality (</a:t>
            </a:r>
            <a:r>
              <a:rPr lang="el-GR" dirty="0"/>
              <a:t>Δ</a:t>
            </a:r>
            <a:r>
              <a:rPr lang="en-GB" dirty="0"/>
              <a:t>AIC)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5882090" y="1729187"/>
                <a:ext cx="2743200" cy="373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Variance Explained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GB" dirty="0" smtClean="0"/>
                  <a:t>)</a:t>
                </a:r>
                <a:endParaRPr lang="en-GB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090" y="1729187"/>
                <a:ext cx="2743200" cy="373179"/>
              </a:xfrm>
              <a:prstGeom prst="rect">
                <a:avLst/>
              </a:prstGeom>
              <a:blipFill>
                <a:blip r:embed="rId3"/>
                <a:stretch>
                  <a:fillRect l="-2000" t="-819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Results – effect of </a:t>
            </a:r>
            <a:r>
              <a:rPr lang="en-GB" sz="33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forest structure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07"/>
          <a:stretch/>
        </p:blipFill>
        <p:spPr>
          <a:xfrm>
            <a:off x="1910591" y="2191357"/>
            <a:ext cx="7089239" cy="37203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0428" y="5911702"/>
            <a:ext cx="1552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Photosynthetic Efficiency</a:t>
            </a:r>
            <a:endParaRPr lang="en-GB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5979042" y="5911702"/>
            <a:ext cx="1552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Photosynthetic Efficiency</a:t>
            </a:r>
            <a:endParaRPr lang="en-GB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786639" y="5911702"/>
            <a:ext cx="1552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Chlorophyll content</a:t>
            </a:r>
            <a:endParaRPr lang="en-GB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7405253" y="5911702"/>
            <a:ext cx="1552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Chlorophyll content</a:t>
            </a:r>
            <a:endParaRPr lang="en-GB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Picture 5"/>
          <p:cNvPicPr/>
          <p:nvPr/>
        </p:nvPicPr>
        <p:blipFill>
          <a:blip r:embed="rId2"/>
          <a:stretch/>
        </p:blipFill>
        <p:spPr>
          <a:xfrm>
            <a:off x="218364" y="2138881"/>
            <a:ext cx="621876" cy="702620"/>
          </a:xfrm>
          <a:prstGeom prst="rect">
            <a:avLst/>
          </a:prstGeom>
          <a:ln>
            <a:noFill/>
          </a:ln>
        </p:spPr>
      </p:pic>
      <p:sp>
        <p:nvSpPr>
          <p:cNvPr id="374" name="CustomShape 3"/>
          <p:cNvSpPr/>
          <p:nvPr/>
        </p:nvSpPr>
        <p:spPr>
          <a:xfrm>
            <a:off x="840240" y="2322831"/>
            <a:ext cx="1733940" cy="525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Slope ±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S.E.M.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3"/>
          <p:cNvSpPr/>
          <p:nvPr/>
        </p:nvSpPr>
        <p:spPr>
          <a:xfrm>
            <a:off x="356491" y="3231057"/>
            <a:ext cx="258192" cy="258192"/>
          </a:xfrm>
          <a:prstGeom prst="ellipse">
            <a:avLst/>
          </a:prstGeom>
          <a:solidFill>
            <a:srgbClr val="E42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/>
          <p:cNvSpPr/>
          <p:nvPr/>
        </p:nvSpPr>
        <p:spPr>
          <a:xfrm>
            <a:off x="356491" y="3885537"/>
            <a:ext cx="258192" cy="258192"/>
          </a:xfrm>
          <a:prstGeom prst="ellipse">
            <a:avLst/>
          </a:prstGeom>
          <a:solidFill>
            <a:srgbClr val="377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5"/>
          <p:cNvSpPr/>
          <p:nvPr/>
        </p:nvSpPr>
        <p:spPr>
          <a:xfrm>
            <a:off x="356491" y="4540017"/>
            <a:ext cx="258192" cy="258192"/>
          </a:xfrm>
          <a:prstGeom prst="ellipse">
            <a:avLst/>
          </a:prstGeom>
          <a:solidFill>
            <a:srgbClr val="4CA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CustomShape 6"/>
          <p:cNvSpPr/>
          <p:nvPr/>
        </p:nvSpPr>
        <p:spPr>
          <a:xfrm>
            <a:off x="356491" y="5194767"/>
            <a:ext cx="258192" cy="258192"/>
          </a:xfrm>
          <a:prstGeom prst="ellipse">
            <a:avLst/>
          </a:prstGeom>
          <a:solidFill>
            <a:srgbClr val="984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CustomShape 8"/>
          <p:cNvSpPr/>
          <p:nvPr/>
        </p:nvSpPr>
        <p:spPr>
          <a:xfrm>
            <a:off x="645372" y="3147639"/>
            <a:ext cx="1338390" cy="296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Elevation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CustomShape 9"/>
          <p:cNvSpPr/>
          <p:nvPr/>
        </p:nvSpPr>
        <p:spPr>
          <a:xfrm>
            <a:off x="645372" y="3802389"/>
            <a:ext cx="1338390" cy="296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Root Comp.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CustomShape 10"/>
          <p:cNvSpPr/>
          <p:nvPr/>
        </p:nvSpPr>
        <p:spPr>
          <a:xfrm>
            <a:off x="645372" y="4352919"/>
            <a:ext cx="1338390" cy="525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Canopy Density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11"/>
          <p:cNvSpPr/>
          <p:nvPr/>
        </p:nvSpPr>
        <p:spPr>
          <a:xfrm>
            <a:off x="645372" y="5014689"/>
            <a:ext cx="1338390" cy="525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Seedling Abundance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86036" y="172918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Photosynthetic Efficiency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882090" y="172918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Chlorophyll Content</a:t>
            </a:r>
          </a:p>
        </p:txBody>
      </p:sp>
      <p:sp>
        <p:nvSpPr>
          <p:cNvPr id="21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Results – effect of </a:t>
            </a:r>
            <a:r>
              <a:rPr lang="en-GB" sz="33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forest structure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9" b="4570"/>
          <a:stretch/>
        </p:blipFill>
        <p:spPr>
          <a:xfrm>
            <a:off x="1796146" y="2174021"/>
            <a:ext cx="7257653" cy="4049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3"/>
          <p:cNvSpPr/>
          <p:nvPr/>
        </p:nvSpPr>
        <p:spPr>
          <a:xfrm rot="5400000">
            <a:off x="7443360" y="1176390"/>
            <a:ext cx="342360" cy="255420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8" name="Picture 7"/>
          <p:cNvPicPr/>
          <p:nvPr/>
        </p:nvPicPr>
        <p:blipFill>
          <a:blip r:embed="rId2"/>
          <a:stretch/>
        </p:blipFill>
        <p:spPr>
          <a:xfrm>
            <a:off x="2817990" y="2411100"/>
            <a:ext cx="943650" cy="1335420"/>
          </a:xfrm>
          <a:prstGeom prst="rect">
            <a:avLst/>
          </a:prstGeom>
          <a:ln>
            <a:noFill/>
          </a:ln>
        </p:spPr>
      </p:pic>
      <p:pic>
        <p:nvPicPr>
          <p:cNvPr id="379" name="Picture 8"/>
          <p:cNvPicPr/>
          <p:nvPr/>
        </p:nvPicPr>
        <p:blipFill>
          <a:blip r:embed="rId3"/>
          <a:srcRect l="398" b="8603"/>
          <a:stretch/>
        </p:blipFill>
        <p:spPr>
          <a:xfrm>
            <a:off x="3970080" y="2613600"/>
            <a:ext cx="958230" cy="926100"/>
          </a:xfrm>
          <a:prstGeom prst="rect">
            <a:avLst/>
          </a:prstGeom>
          <a:ln>
            <a:noFill/>
          </a:ln>
        </p:spPr>
      </p:pic>
      <p:pic>
        <p:nvPicPr>
          <p:cNvPr id="380" name="Picture 9"/>
          <p:cNvPicPr/>
          <p:nvPr/>
        </p:nvPicPr>
        <p:blipFill>
          <a:blip r:embed="rId4"/>
          <a:stretch/>
        </p:blipFill>
        <p:spPr>
          <a:xfrm>
            <a:off x="5110290" y="2613600"/>
            <a:ext cx="953370" cy="1004400"/>
          </a:xfrm>
          <a:prstGeom prst="rect">
            <a:avLst/>
          </a:prstGeom>
          <a:ln>
            <a:noFill/>
          </a:ln>
        </p:spPr>
      </p:pic>
      <p:sp>
        <p:nvSpPr>
          <p:cNvPr id="381" name="CustomShape 4"/>
          <p:cNvSpPr/>
          <p:nvPr/>
        </p:nvSpPr>
        <p:spPr>
          <a:xfrm>
            <a:off x="6128190" y="2837700"/>
            <a:ext cx="243324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 (Plot) + (Species)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5"/>
          <p:cNvSpPr/>
          <p:nvPr/>
        </p:nvSpPr>
        <p:spPr>
          <a:xfrm>
            <a:off x="1999620" y="2700270"/>
            <a:ext cx="86967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495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~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6"/>
          <p:cNvSpPr/>
          <p:nvPr/>
        </p:nvSpPr>
        <p:spPr>
          <a:xfrm>
            <a:off x="3738150" y="2850120"/>
            <a:ext cx="29133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7"/>
          <p:cNvSpPr/>
          <p:nvPr/>
        </p:nvSpPr>
        <p:spPr>
          <a:xfrm>
            <a:off x="4884570" y="2850120"/>
            <a:ext cx="29133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8"/>
          <p:cNvSpPr/>
          <p:nvPr/>
        </p:nvSpPr>
        <p:spPr>
          <a:xfrm>
            <a:off x="6019380" y="2864970"/>
            <a:ext cx="138240" cy="39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9"/>
          <p:cNvSpPr/>
          <p:nvPr/>
        </p:nvSpPr>
        <p:spPr>
          <a:xfrm>
            <a:off x="3314520" y="193320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Fixed Effects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10"/>
          <p:cNvSpPr/>
          <p:nvPr/>
        </p:nvSpPr>
        <p:spPr>
          <a:xfrm>
            <a:off x="6358770" y="198018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Random Effects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11"/>
          <p:cNvSpPr/>
          <p:nvPr/>
        </p:nvSpPr>
        <p:spPr>
          <a:xfrm rot="5400000">
            <a:off x="4257900" y="859140"/>
            <a:ext cx="321300" cy="320139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12"/>
          <p:cNvSpPr/>
          <p:nvPr/>
        </p:nvSpPr>
        <p:spPr>
          <a:xfrm>
            <a:off x="3073950" y="2073060"/>
            <a:ext cx="2412180" cy="39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CustomShape 13"/>
          <p:cNvSpPr/>
          <p:nvPr/>
        </p:nvSpPr>
        <p:spPr>
          <a:xfrm rot="5400000">
            <a:off x="1126440" y="1600290"/>
            <a:ext cx="285930" cy="173637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14"/>
          <p:cNvSpPr/>
          <p:nvPr/>
        </p:nvSpPr>
        <p:spPr>
          <a:xfrm>
            <a:off x="22140" y="192024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Response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15"/>
          <p:cNvSpPr/>
          <p:nvPr/>
        </p:nvSpPr>
        <p:spPr>
          <a:xfrm>
            <a:off x="364230" y="2802870"/>
            <a:ext cx="1773090" cy="7076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Photosynthetic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Efficiency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16"/>
          <p:cNvSpPr/>
          <p:nvPr/>
        </p:nvSpPr>
        <p:spPr>
          <a:xfrm>
            <a:off x="382860" y="4734585"/>
            <a:ext cx="1773090" cy="7076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Chlorophyll Content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CustomShape 17"/>
          <p:cNvSpPr/>
          <p:nvPr/>
        </p:nvSpPr>
        <p:spPr>
          <a:xfrm>
            <a:off x="1999485" y="4679640"/>
            <a:ext cx="86967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49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~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18"/>
          <p:cNvSpPr/>
          <p:nvPr/>
        </p:nvSpPr>
        <p:spPr>
          <a:xfrm>
            <a:off x="6157620" y="4894560"/>
            <a:ext cx="243324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 (Plot) + (Species)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2861" y="3610980"/>
            <a:ext cx="383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en-GB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0.56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2861" y="5442255"/>
            <a:ext cx="383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en-GB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0.004</a:t>
            </a:r>
          </a:p>
        </p:txBody>
      </p:sp>
      <p:sp>
        <p:nvSpPr>
          <p:cNvPr id="25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Results – Best Model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30731" y="4695222"/>
            <a:ext cx="1775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 smtClean="0">
                <a:solidFill>
                  <a:srgbClr val="E4201C"/>
                </a:solidFill>
              </a:rPr>
              <a:t>N/A</a:t>
            </a:r>
            <a:endParaRPr lang="en-GB" sz="4400" dirty="0">
              <a:solidFill>
                <a:srgbClr val="E4201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1" r="111"/>
          <a:stretch/>
        </p:blipFill>
        <p:spPr>
          <a:xfrm>
            <a:off x="4835864" y="1455058"/>
            <a:ext cx="3921046" cy="4651516"/>
          </a:xfrm>
          <a:prstGeom prst="rect">
            <a:avLst/>
          </a:prstGeom>
        </p:spPr>
      </p:pic>
      <p:sp>
        <p:nvSpPr>
          <p:cNvPr id="416" name="CustomShape 3"/>
          <p:cNvSpPr/>
          <p:nvPr/>
        </p:nvSpPr>
        <p:spPr>
          <a:xfrm>
            <a:off x="386910" y="1653751"/>
            <a:ext cx="4390740" cy="42541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Adult-seedling </a:t>
            </a:r>
            <a:r>
              <a:rPr lang="en-GB" sz="21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interactions </a:t>
            </a: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affect seedling stress.</a:t>
            </a:r>
          </a:p>
          <a:p>
            <a:pPr marL="270">
              <a:buClr>
                <a:srgbClr val="000000"/>
              </a:buClr>
            </a:pPr>
            <a:endParaRPr lang="en-GB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</a:t>
            </a:r>
            <a:r>
              <a:rPr lang="en-GB" sz="21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forest structure parameters </a:t>
            </a: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had a greater effect than elevation.</a:t>
            </a: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endParaRPr lang="en-GB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Photosynthetic efficiency best predicted by elevation and adult-seedling interactions.</a:t>
            </a:r>
            <a:endParaRPr lang="en-GB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endParaRPr lang="en-GB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Cloud forest transition could be a barrier to upslope migration.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Summary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3"/>
          <p:cNvSpPr/>
          <p:nvPr/>
        </p:nvSpPr>
        <p:spPr>
          <a:xfrm>
            <a:off x="386910" y="1653750"/>
            <a:ext cx="4390740" cy="4561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Transplant experiments</a:t>
            </a:r>
          </a:p>
          <a:p>
            <a:pPr marL="671580" lvl="1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Extended genotype</a:t>
            </a:r>
          </a:p>
          <a:p>
            <a:pPr marL="671580" lvl="1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Fungal pathogens</a:t>
            </a:r>
          </a:p>
          <a:p>
            <a:pPr marL="671580" lvl="1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Herbivory</a:t>
            </a:r>
          </a:p>
          <a:p>
            <a:pPr marL="671580" lvl="1" indent="-214110">
              <a:buClr>
                <a:srgbClr val="000000"/>
              </a:buClr>
              <a:buFont typeface="Arial"/>
              <a:buChar char="•"/>
            </a:pPr>
            <a:endParaRPr lang="en-GB" sz="21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Compare with other biomes</a:t>
            </a:r>
            <a:endParaRPr lang="en-GB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170" lvl="1">
              <a:buClr>
                <a:srgbClr val="000000"/>
              </a:buClr>
            </a:pPr>
            <a:endParaRPr lang="en-GB" sz="1350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Rare species</a:t>
            </a: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Rare species react differently</a:t>
            </a:r>
            <a:r>
              <a: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/>
            </a:r>
            <a:br>
              <a: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en-GB" sz="16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(Lyons et al. 2005, </a:t>
            </a:r>
            <a:r>
              <a:rPr lang="en-GB" sz="1600" spc="-1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Mouillot</a:t>
            </a:r>
            <a:r>
              <a:rPr lang="en-GB" sz="16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 et al. 2013</a:t>
            </a:r>
            <a:r>
              <a:rPr lang="en-GB" sz="16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</a:endParaRPr>
          </a:p>
          <a:p>
            <a:pPr marL="214380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Collect forest structure data!</a:t>
            </a:r>
            <a:endParaRPr lang="en-GB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Remote sensing</a:t>
            </a: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r>
              <a:rPr lang="en-GB" sz="21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Drones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0">
              <a:buClr>
                <a:srgbClr val="000000"/>
              </a:buClr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7280" lvl="1" indent="-214110">
              <a:buClr>
                <a:srgbClr val="000000"/>
              </a:buClr>
              <a:buFont typeface="Arial"/>
              <a:buChar char="•"/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3" name="Picture 3"/>
          <p:cNvPicPr/>
          <p:nvPr/>
        </p:nvPicPr>
        <p:blipFill>
          <a:blip r:embed="rId2">
            <a:lum bright="6000"/>
          </a:blip>
          <a:stretch/>
        </p:blipFill>
        <p:spPr>
          <a:xfrm>
            <a:off x="5160123" y="1508956"/>
            <a:ext cx="3137189" cy="4706107"/>
          </a:xfrm>
          <a:prstGeom prst="rect">
            <a:avLst/>
          </a:prstGeom>
          <a:ln>
            <a:noFill/>
          </a:ln>
        </p:spPr>
      </p:pic>
      <p:sp>
        <p:nvSpPr>
          <p:cNvPr id="6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Future Studies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3"/>
          <p:cNvSpPr/>
          <p:nvPr/>
        </p:nvSpPr>
        <p:spPr>
          <a:xfrm>
            <a:off x="387045" y="1181673"/>
            <a:ext cx="8642430" cy="61865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Barton K. (2015). </a:t>
            </a: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MuMIn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Multi-Model Inference. http://CRAN.R-project.org/package=MuMIn. </a:t>
            </a:r>
            <a:endParaRPr lang="en-GB" sz="105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GB" sz="10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Chen I.-C., Hill J. K., </a:t>
            </a: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Ohlemuller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R., Roy D. B., &amp; Thomas C. D. (2011). Rapid range shifts of species associated with high levels of </a:t>
            </a:r>
            <a:r>
              <a:rPr lang="en-GB" sz="105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climate warming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 </a:t>
            </a:r>
            <a:r>
              <a:rPr lang="en-GB" sz="105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Science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, </a:t>
            </a:r>
            <a:r>
              <a:rPr lang="en-GB" sz="105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333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</a:t>
            </a:r>
            <a:r>
              <a:rPr lang="en-GB" sz="105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6045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), 1024–1026. </a:t>
            </a:r>
            <a:endParaRPr lang="en-GB" sz="105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GB" sz="10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Feeley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K. J., </a:t>
            </a: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Silman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M. R., Bush M. B., </a:t>
            </a: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Farfan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W., Cabrera K. G., </a:t>
            </a: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Malhi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Y., … Saatchi S. (2011). Upslope migration of Andean trees. </a:t>
            </a:r>
            <a:r>
              <a:rPr lang="en-GB" sz="105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Journal </a:t>
            </a:r>
            <a:r>
              <a:rPr lang="en-GB" sz="105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of Biogeography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, </a:t>
            </a:r>
            <a:r>
              <a:rPr lang="en-GB" sz="105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38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, 783–791</a:t>
            </a:r>
            <a:r>
              <a:rPr lang="en-GB" sz="105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</a:t>
            </a:r>
          </a:p>
          <a:p>
            <a:pPr>
              <a:lnSpc>
                <a:spcPct val="100000"/>
              </a:lnSpc>
            </a:pPr>
            <a:endParaRPr lang="en-GB" sz="10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Guerin G. R., Wen H., &amp; Lowe a. J. (2012). Leaf morphology shift linked to climate change. </a:t>
            </a:r>
            <a:r>
              <a:rPr lang="en-GB" sz="105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Biology Letters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, </a:t>
            </a:r>
            <a:r>
              <a:rPr lang="en-GB" sz="105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8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</a:t>
            </a:r>
            <a:r>
              <a:rPr lang="en-GB" sz="105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), 882–886. </a:t>
            </a:r>
            <a:endParaRPr lang="en-GB" sz="105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GB" sz="10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Hegyi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F. (1974). A simulation model for managing jack-pine stands. In </a:t>
            </a:r>
            <a:r>
              <a:rPr lang="en-GB" sz="105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Growth models for tree and stand simulation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(pp. 74–90</a:t>
            </a:r>
            <a:r>
              <a:rPr lang="en-GB" sz="105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).</a:t>
            </a:r>
          </a:p>
          <a:p>
            <a:pPr>
              <a:lnSpc>
                <a:spcPct val="100000"/>
              </a:lnSpc>
            </a:pPr>
            <a:endParaRPr lang="en-GB" sz="10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Hoffmann A., &amp; </a:t>
            </a: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Sgrò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C. (2011). Climate change and evolutionary adaptation. </a:t>
            </a:r>
            <a:r>
              <a:rPr lang="en-GB" sz="105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Nature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, </a:t>
            </a:r>
            <a:r>
              <a:rPr lang="en-GB" sz="105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470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</a:t>
            </a:r>
            <a:r>
              <a:rPr lang="en-GB" sz="105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7335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), 479–485</a:t>
            </a:r>
            <a:r>
              <a:rPr lang="en-GB" sz="105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</a:t>
            </a:r>
          </a:p>
          <a:p>
            <a:pPr>
              <a:lnSpc>
                <a:spcPct val="100000"/>
              </a:lnSpc>
            </a:pPr>
            <a:endParaRPr lang="en-GB" sz="10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Larcher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W. (2003). </a:t>
            </a:r>
            <a:r>
              <a:rPr lang="en-GB" sz="105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Physiological Plant Ecology: Ecophysiology and Stress Physiology of Functional Groups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(4th ed.). Berlin: Springer-</a:t>
            </a: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Verlag</a:t>
            </a:r>
            <a:r>
              <a:rPr lang="en-GB" sz="105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</a:t>
            </a:r>
          </a:p>
          <a:p>
            <a:pPr>
              <a:lnSpc>
                <a:spcPct val="100000"/>
              </a:lnSpc>
            </a:pPr>
            <a:endParaRPr lang="en-GB" sz="10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Mouillot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D., Bellwood D. R., </a:t>
            </a: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Baraloto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C., </a:t>
            </a: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Chave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J., </a:t>
            </a: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Galzin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R., </a:t>
            </a: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Harmelin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-Vivien M., … </a:t>
            </a: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Thuiller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W. (2013). Rare Species Support </a:t>
            </a:r>
            <a:r>
              <a:rPr lang="en-GB" sz="105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Vulnerable Functions 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 High-Diversity Ecosystems. </a:t>
            </a:r>
            <a:r>
              <a:rPr lang="en-GB" sz="1050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PLoS</a:t>
            </a:r>
            <a:r>
              <a:rPr lang="en-GB" sz="105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Biology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, </a:t>
            </a:r>
            <a:r>
              <a:rPr lang="en-GB" sz="105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11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</a:t>
            </a:r>
            <a:r>
              <a:rPr lang="en-GB" sz="105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</a:t>
            </a:r>
            <a:r>
              <a:rPr lang="en-GB" sz="105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).</a:t>
            </a:r>
          </a:p>
          <a:p>
            <a:pPr>
              <a:lnSpc>
                <a:spcPct val="100000"/>
              </a:lnSpc>
            </a:pPr>
            <a:endParaRPr lang="en-GB" sz="10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Nottingham A. T., Turner B. L., Whitaker J., </a:t>
            </a: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Ostle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N., McNamara N. P., </a:t>
            </a: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Bardgett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R. D., … Meir P. (2015). Soil microbial nutrient constraints </a:t>
            </a:r>
            <a:r>
              <a:rPr lang="en-GB" sz="105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along 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 tropical forest elevation gradient: a belowground test of a biogeochemical paradigm. </a:t>
            </a:r>
            <a:r>
              <a:rPr lang="en-GB" sz="1050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Biogeosciences</a:t>
            </a:r>
            <a:r>
              <a:rPr lang="en-GB" sz="105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Discussions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, </a:t>
            </a:r>
            <a:r>
              <a:rPr lang="en-GB" sz="105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12</a:t>
            </a:r>
            <a:r>
              <a:rPr lang="en-GB" sz="105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</a:t>
            </a:r>
            <a:r>
              <a:rPr lang="en-GB" sz="105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8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), 6489–6523. </a:t>
            </a:r>
            <a:endParaRPr lang="en-GB" sz="105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GB" sz="10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Pearson R. G., &amp; Dawson T. P. (2003). Predicting the impacts of climate change on the distribution of </a:t>
            </a: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speces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are </a:t>
            </a: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bioclimate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envelope </a:t>
            </a:r>
            <a:r>
              <a:rPr lang="en-GB" sz="105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models 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useful? </a:t>
            </a:r>
            <a:r>
              <a:rPr lang="en-GB" sz="105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Global Ecology and Biogeography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, </a:t>
            </a:r>
            <a:r>
              <a:rPr lang="en-GB" sz="105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12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, 361–371</a:t>
            </a:r>
            <a:r>
              <a:rPr lang="en-GB" sz="105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</a:t>
            </a:r>
          </a:p>
          <a:p>
            <a:pPr>
              <a:lnSpc>
                <a:spcPct val="100000"/>
              </a:lnSpc>
            </a:pPr>
            <a:endParaRPr lang="en-GB" sz="10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Whitaker J., </a:t>
            </a: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Ostle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N., Nottingham A. T., </a:t>
            </a: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Ccahuana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A., Salinas N., </a:t>
            </a:r>
            <a:r>
              <a:rPr lang="en-GB" sz="10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Bardgett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R. D., … McNamara N. P. (2014). Microbial community </a:t>
            </a:r>
            <a:r>
              <a:rPr lang="en-GB" sz="105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composition 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explains soil respiration responses to changing carbon inputs along an Andes-to-Amazon elevation </a:t>
            </a:r>
            <a:r>
              <a:rPr lang="en-GB" sz="105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gradient. </a:t>
            </a:r>
            <a:r>
              <a:rPr lang="en-GB" sz="105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Journal </a:t>
            </a:r>
            <a:r>
              <a:rPr lang="en-GB" sz="105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of Ecology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, </a:t>
            </a:r>
            <a:r>
              <a:rPr lang="en-GB" sz="105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102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</a:t>
            </a:r>
            <a:r>
              <a:rPr lang="en-GB" sz="105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4</a:t>
            </a:r>
            <a:r>
              <a:rPr lang="en-GB" sz="10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), 1058–1071. </a:t>
            </a:r>
          </a:p>
        </p:txBody>
      </p:sp>
      <p:sp>
        <p:nvSpPr>
          <p:cNvPr id="434" name="CustomShape 4"/>
          <p:cNvSpPr/>
          <p:nvPr/>
        </p:nvSpPr>
        <p:spPr>
          <a:xfrm>
            <a:off x="387045" y="6191535"/>
            <a:ext cx="7943940" cy="273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All photographs by John </a:t>
            </a:r>
            <a:r>
              <a:rPr lang="en-GB" sz="135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Godlee</a:t>
            </a:r>
            <a:r>
              <a: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 All illustrations used under a Creative Commons BY-NC license.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References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 1"/>
          <p:cNvSpPr/>
          <p:nvPr/>
        </p:nvSpPr>
        <p:spPr>
          <a:xfrm>
            <a:off x="4087800" y="5793250"/>
            <a:ext cx="1246320" cy="270"/>
          </a:xfrm>
          <a:prstGeom prst="line">
            <a:avLst/>
          </a:prstGeom>
          <a:ln w="38160">
            <a:solidFill>
              <a:srgbClr val="5B9BD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89" name="Line 2"/>
          <p:cNvSpPr/>
          <p:nvPr/>
        </p:nvSpPr>
        <p:spPr>
          <a:xfrm flipV="1">
            <a:off x="5340330" y="5577520"/>
            <a:ext cx="270" cy="463860"/>
          </a:xfrm>
          <a:prstGeom prst="line">
            <a:avLst/>
          </a:prstGeom>
          <a:ln w="38160">
            <a:solidFill>
              <a:srgbClr val="5B9BD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0" name="Line 3"/>
          <p:cNvSpPr/>
          <p:nvPr/>
        </p:nvSpPr>
        <p:spPr>
          <a:xfrm>
            <a:off x="5334120" y="5577520"/>
            <a:ext cx="1246590" cy="270"/>
          </a:xfrm>
          <a:prstGeom prst="line">
            <a:avLst/>
          </a:prstGeom>
          <a:ln w="38160">
            <a:solidFill>
              <a:srgbClr val="5B9BD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1" name="Line 4"/>
          <p:cNvSpPr/>
          <p:nvPr/>
        </p:nvSpPr>
        <p:spPr>
          <a:xfrm>
            <a:off x="5340330" y="6041380"/>
            <a:ext cx="1246590" cy="270"/>
          </a:xfrm>
          <a:prstGeom prst="line">
            <a:avLst/>
          </a:prstGeom>
          <a:ln w="38160">
            <a:solidFill>
              <a:srgbClr val="5B9BD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2" name="Line 5"/>
          <p:cNvSpPr/>
          <p:nvPr/>
        </p:nvSpPr>
        <p:spPr>
          <a:xfrm>
            <a:off x="3915270" y="2623877"/>
            <a:ext cx="2057400" cy="270"/>
          </a:xfrm>
          <a:prstGeom prst="line">
            <a:avLst/>
          </a:prstGeom>
          <a:ln w="3816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3" name="Line 6"/>
          <p:cNvSpPr/>
          <p:nvPr/>
        </p:nvSpPr>
        <p:spPr>
          <a:xfrm>
            <a:off x="3808350" y="3536477"/>
            <a:ext cx="2164320" cy="0"/>
          </a:xfrm>
          <a:prstGeom prst="line">
            <a:avLst/>
          </a:prstGeom>
          <a:ln w="3816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4" name="Line 7"/>
          <p:cNvSpPr/>
          <p:nvPr/>
        </p:nvSpPr>
        <p:spPr>
          <a:xfrm>
            <a:off x="3913920" y="4414247"/>
            <a:ext cx="2212380" cy="270"/>
          </a:xfrm>
          <a:prstGeom prst="line">
            <a:avLst/>
          </a:prstGeom>
          <a:ln w="3816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5" name="Line 8"/>
          <p:cNvSpPr/>
          <p:nvPr/>
        </p:nvSpPr>
        <p:spPr>
          <a:xfrm>
            <a:off x="1687770" y="3882616"/>
            <a:ext cx="0" cy="1538343"/>
          </a:xfrm>
          <a:prstGeom prst="line">
            <a:avLst/>
          </a:prstGeom>
          <a:ln w="3816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6" name="Line 9"/>
          <p:cNvSpPr/>
          <p:nvPr/>
        </p:nvSpPr>
        <p:spPr>
          <a:xfrm>
            <a:off x="2985660" y="5784070"/>
            <a:ext cx="234090" cy="0"/>
          </a:xfrm>
          <a:prstGeom prst="line">
            <a:avLst/>
          </a:prstGeom>
          <a:ln w="3816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7" name="Line 10"/>
          <p:cNvSpPr/>
          <p:nvPr/>
        </p:nvSpPr>
        <p:spPr>
          <a:xfrm>
            <a:off x="1687770" y="2184301"/>
            <a:ext cx="0" cy="1445309"/>
          </a:xfrm>
          <a:prstGeom prst="line">
            <a:avLst/>
          </a:prstGeom>
          <a:ln w="3816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8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Climate change &amp; range shifts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4"/>
          <p:cNvSpPr/>
          <p:nvPr/>
        </p:nvSpPr>
        <p:spPr>
          <a:xfrm>
            <a:off x="780442" y="3168332"/>
            <a:ext cx="1823040" cy="707670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Adaptation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Acclimation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Line 16"/>
          <p:cNvSpPr/>
          <p:nvPr/>
        </p:nvSpPr>
        <p:spPr>
          <a:xfrm flipV="1">
            <a:off x="3915270" y="2619557"/>
            <a:ext cx="270" cy="1805490"/>
          </a:xfrm>
          <a:prstGeom prst="line">
            <a:avLst/>
          </a:prstGeom>
          <a:ln w="3816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04" name="CustomShape 17"/>
          <p:cNvSpPr/>
          <p:nvPr/>
        </p:nvSpPr>
        <p:spPr>
          <a:xfrm rot="2700000">
            <a:off x="1327406" y="3953541"/>
            <a:ext cx="740070" cy="740070"/>
          </a:xfrm>
          <a:prstGeom prst="plus">
            <a:avLst>
              <a:gd name="adj" fmla="val 39808"/>
            </a:avLst>
          </a:prstGeom>
          <a:solidFill>
            <a:srgbClr val="FF0000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Line 18"/>
          <p:cNvSpPr/>
          <p:nvPr/>
        </p:nvSpPr>
        <p:spPr>
          <a:xfrm>
            <a:off x="2611440" y="3536477"/>
            <a:ext cx="1246590" cy="270"/>
          </a:xfrm>
          <a:prstGeom prst="line">
            <a:avLst/>
          </a:prstGeom>
          <a:ln w="38160">
            <a:solidFill>
              <a:srgbClr val="70AD4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pic>
        <p:nvPicPr>
          <p:cNvPr id="106" name="Picture 76"/>
          <p:cNvPicPr/>
          <p:nvPr/>
        </p:nvPicPr>
        <p:blipFill>
          <a:blip r:embed="rId3"/>
          <a:stretch/>
        </p:blipFill>
        <p:spPr>
          <a:xfrm>
            <a:off x="2840130" y="3181427"/>
            <a:ext cx="735480" cy="681480"/>
          </a:xfrm>
          <a:prstGeom prst="rect">
            <a:avLst/>
          </a:prstGeom>
          <a:ln>
            <a:noFill/>
          </a:ln>
        </p:spPr>
      </p:pic>
      <p:pic>
        <p:nvPicPr>
          <p:cNvPr id="107" name="Picture 92"/>
          <p:cNvPicPr/>
          <p:nvPr/>
        </p:nvPicPr>
        <p:blipFill>
          <a:blip r:embed="rId4"/>
          <a:stretch/>
        </p:blipFill>
        <p:spPr>
          <a:xfrm>
            <a:off x="7497630" y="2056607"/>
            <a:ext cx="1012500" cy="975240"/>
          </a:xfrm>
          <a:prstGeom prst="rect">
            <a:avLst/>
          </a:prstGeom>
          <a:ln>
            <a:noFill/>
          </a:ln>
        </p:spPr>
      </p:pic>
      <p:sp>
        <p:nvSpPr>
          <p:cNvPr id="108" name="CustomShape 19"/>
          <p:cNvSpPr/>
          <p:nvPr/>
        </p:nvSpPr>
        <p:spPr>
          <a:xfrm>
            <a:off x="3219750" y="5588050"/>
            <a:ext cx="1490940" cy="387720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Range shifts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20"/>
          <p:cNvSpPr/>
          <p:nvPr/>
        </p:nvSpPr>
        <p:spPr>
          <a:xfrm>
            <a:off x="5874660" y="4218497"/>
            <a:ext cx="1490940" cy="387720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Physiology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1"/>
          <p:cNvSpPr/>
          <p:nvPr/>
        </p:nvSpPr>
        <p:spPr>
          <a:xfrm>
            <a:off x="5874660" y="2434067"/>
            <a:ext cx="1490940" cy="387720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Morphology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2"/>
          <p:cNvSpPr/>
          <p:nvPr/>
        </p:nvSpPr>
        <p:spPr>
          <a:xfrm>
            <a:off x="5874660" y="3336947"/>
            <a:ext cx="1490940" cy="387720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Phenology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Picture 89"/>
          <p:cNvPicPr/>
          <p:nvPr/>
        </p:nvPicPr>
        <p:blipFill>
          <a:blip r:embed="rId5"/>
          <a:srcRect b="6985"/>
          <a:stretch/>
        </p:blipFill>
        <p:spPr>
          <a:xfrm>
            <a:off x="7496550" y="4022747"/>
            <a:ext cx="1022490" cy="1001970"/>
          </a:xfrm>
          <a:prstGeom prst="rect">
            <a:avLst/>
          </a:prstGeom>
          <a:ln>
            <a:noFill/>
          </a:ln>
        </p:spPr>
      </p:pic>
      <p:pic>
        <p:nvPicPr>
          <p:cNvPr id="113" name="Picture 93"/>
          <p:cNvPicPr/>
          <p:nvPr/>
        </p:nvPicPr>
        <p:blipFill>
          <a:blip r:embed="rId6"/>
          <a:stretch/>
        </p:blipFill>
        <p:spPr>
          <a:xfrm>
            <a:off x="7497630" y="3040217"/>
            <a:ext cx="1006560" cy="974430"/>
          </a:xfrm>
          <a:prstGeom prst="rect">
            <a:avLst/>
          </a:prstGeom>
          <a:ln>
            <a:noFill/>
          </a:ln>
        </p:spPr>
      </p:pic>
      <p:pic>
        <p:nvPicPr>
          <p:cNvPr id="114" name="Picture 98"/>
          <p:cNvPicPr/>
          <p:nvPr/>
        </p:nvPicPr>
        <p:blipFill>
          <a:blip r:embed="rId7"/>
          <a:srcRect r="15768" b="26091"/>
          <a:stretch/>
        </p:blipFill>
        <p:spPr>
          <a:xfrm>
            <a:off x="7496550" y="5342350"/>
            <a:ext cx="1007640" cy="974430"/>
          </a:xfrm>
          <a:prstGeom prst="rect">
            <a:avLst/>
          </a:prstGeom>
          <a:ln>
            <a:noFill/>
          </a:ln>
        </p:spPr>
      </p:pic>
      <p:sp>
        <p:nvSpPr>
          <p:cNvPr id="115" name="CustomShape 23"/>
          <p:cNvSpPr/>
          <p:nvPr/>
        </p:nvSpPr>
        <p:spPr>
          <a:xfrm>
            <a:off x="5859540" y="5349370"/>
            <a:ext cx="1490940" cy="387720"/>
          </a:xfrm>
          <a:prstGeom prst="rect">
            <a:avLst/>
          </a:prstGeom>
          <a:solidFill>
            <a:srgbClr val="8C286B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Elevation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4"/>
          <p:cNvSpPr/>
          <p:nvPr/>
        </p:nvSpPr>
        <p:spPr>
          <a:xfrm>
            <a:off x="5859540" y="5845360"/>
            <a:ext cx="1490940" cy="387720"/>
          </a:xfrm>
          <a:prstGeom prst="rect">
            <a:avLst/>
          </a:prstGeom>
          <a:solidFill>
            <a:srgbClr val="8C286B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Latitude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5"/>
          <p:cNvSpPr/>
          <p:nvPr/>
        </p:nvSpPr>
        <p:spPr>
          <a:xfrm>
            <a:off x="4102920" y="2590397"/>
            <a:ext cx="1846260" cy="296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Guerin </a:t>
            </a:r>
            <a:r>
              <a:rPr lang="en-GB" sz="1500" i="1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GB" sz="15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2012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26"/>
          <p:cNvSpPr/>
          <p:nvPr/>
        </p:nvSpPr>
        <p:spPr>
          <a:xfrm>
            <a:off x="3933090" y="3503807"/>
            <a:ext cx="1871370" cy="296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Richardson </a:t>
            </a:r>
            <a:r>
              <a:rPr lang="en-GB" sz="1500" i="1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GB" sz="15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2013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7"/>
          <p:cNvSpPr/>
          <p:nvPr/>
        </p:nvSpPr>
        <p:spPr>
          <a:xfrm>
            <a:off x="3917700" y="4392647"/>
            <a:ext cx="1968840" cy="296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Hoffmann &amp; Śgro</a:t>
            </a:r>
            <a:r>
              <a:rPr lang="en-GB" sz="1500" i="1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z="15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2011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8"/>
          <p:cNvSpPr/>
          <p:nvPr/>
        </p:nvSpPr>
        <p:spPr>
          <a:xfrm>
            <a:off x="3219750" y="5986030"/>
            <a:ext cx="1846260" cy="296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Chen </a:t>
            </a:r>
            <a:r>
              <a:rPr lang="en-GB" sz="1500" i="1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GB" sz="15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2011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CustomShape 13"/>
          <p:cNvSpPr/>
          <p:nvPr/>
        </p:nvSpPr>
        <p:spPr>
          <a:xfrm>
            <a:off x="780442" y="1476631"/>
            <a:ext cx="1823040" cy="707670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Climate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1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change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15"/>
          <p:cNvSpPr/>
          <p:nvPr/>
        </p:nvSpPr>
        <p:spPr>
          <a:xfrm>
            <a:off x="377630" y="5420960"/>
            <a:ext cx="2601450" cy="707670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Spatially dependent mortality/recruitment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Root Competition – Iterative Seedling Index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19" name="Picture 1"/>
          <p:cNvPicPr/>
          <p:nvPr/>
        </p:nvPicPr>
        <p:blipFill>
          <a:blip r:embed="rId2"/>
          <a:stretch/>
        </p:blipFill>
        <p:spPr>
          <a:xfrm>
            <a:off x="3935858" y="2077133"/>
            <a:ext cx="3129030" cy="2948670"/>
          </a:xfrm>
          <a:prstGeom prst="rect">
            <a:avLst/>
          </a:prstGeom>
          <a:ln>
            <a:noFill/>
          </a:ln>
        </p:spPr>
      </p:pic>
      <p:sp>
        <p:nvSpPr>
          <p:cNvPr id="421" name="CustomShape 4"/>
          <p:cNvSpPr/>
          <p:nvPr/>
        </p:nvSpPr>
        <p:spPr>
          <a:xfrm>
            <a:off x="387315" y="1916865"/>
            <a:ext cx="2917890" cy="2570940"/>
          </a:xfrm>
          <a:prstGeom prst="rect">
            <a:avLst/>
          </a:prstGeom>
          <a:blipFill>
            <a:blip r:embed="rId3"/>
            <a:stretch>
              <a:fillRect l="-2342" r="-1559" b="-5148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35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5"/>
          <p:cNvSpPr/>
          <p:nvPr/>
        </p:nvSpPr>
        <p:spPr>
          <a:xfrm>
            <a:off x="7333470" y="2275290"/>
            <a:ext cx="305910" cy="305910"/>
          </a:xfrm>
          <a:prstGeom prst="ellipse">
            <a:avLst/>
          </a:prstGeom>
          <a:solidFill>
            <a:srgbClr val="D6FE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6"/>
          <p:cNvSpPr/>
          <p:nvPr/>
        </p:nvSpPr>
        <p:spPr>
          <a:xfrm>
            <a:off x="7675290" y="2116800"/>
            <a:ext cx="1303560" cy="616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Active competitor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7"/>
          <p:cNvSpPr/>
          <p:nvPr/>
        </p:nvSpPr>
        <p:spPr>
          <a:xfrm>
            <a:off x="7319700" y="3045870"/>
            <a:ext cx="319680" cy="319680"/>
          </a:xfrm>
          <a:prstGeom prst="ellipse">
            <a:avLst/>
          </a:prstGeom>
          <a:solidFill>
            <a:srgbClr val="FE96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8"/>
          <p:cNvSpPr/>
          <p:nvPr/>
        </p:nvSpPr>
        <p:spPr>
          <a:xfrm>
            <a:off x="7675290" y="2894130"/>
            <a:ext cx="1303560" cy="616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Inactive competitor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9"/>
          <p:cNvSpPr/>
          <p:nvPr/>
        </p:nvSpPr>
        <p:spPr>
          <a:xfrm>
            <a:off x="212651" y="5986103"/>
            <a:ext cx="1846260" cy="525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Adapted from: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500" spc="-1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Hegyi</a:t>
            </a:r>
            <a:r>
              <a:rPr lang="en-GB" sz="15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z="1500" i="1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1974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10"/>
          <p:cNvSpPr/>
          <p:nvPr/>
        </p:nvSpPr>
        <p:spPr>
          <a:xfrm rot="2700000">
            <a:off x="7369650" y="3879630"/>
            <a:ext cx="240300" cy="240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11"/>
          <p:cNvSpPr/>
          <p:nvPr/>
        </p:nvSpPr>
        <p:spPr>
          <a:xfrm>
            <a:off x="7695540" y="3824010"/>
            <a:ext cx="130356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Seedling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12"/>
          <p:cNvSpPr/>
          <p:nvPr/>
        </p:nvSpPr>
        <p:spPr>
          <a:xfrm rot="6810600">
            <a:off x="5353601" y="4104533"/>
            <a:ext cx="1020600" cy="1180980"/>
          </a:xfrm>
          <a:prstGeom prst="arc">
            <a:avLst>
              <a:gd name="adj1" fmla="val 15634320"/>
              <a:gd name="adj2" fmla="val 564913"/>
            </a:avLst>
          </a:prstGeom>
          <a:noFill/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13"/>
          <p:cNvSpPr/>
          <p:nvPr/>
        </p:nvSpPr>
        <p:spPr>
          <a:xfrm>
            <a:off x="5575649" y="5227471"/>
            <a:ext cx="103329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30° zone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904500" y="1797390"/>
            <a:ext cx="7335001" cy="3263220"/>
          </a:xfrm>
        </p:spPr>
        <p:txBody>
          <a:bodyPr/>
          <a:lstStyle/>
          <a:p>
            <a:pPr marL="385830" indent="-38556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 startAt="2"/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 species differ in their sensitivity to variation in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elevationally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dependent environmental variables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r>
              <a:rPr lang="en-GB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Should each species be treated separately in future models?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722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386910" y="857250"/>
            <a:ext cx="997110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Statistical analysis – species sensitivity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Line 2"/>
          <p:cNvSpPr/>
          <p:nvPr/>
        </p:nvSpPr>
        <p:spPr>
          <a:xfrm>
            <a:off x="386910" y="1540620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9" name="Picture 15"/>
          <p:cNvPicPr/>
          <p:nvPr/>
        </p:nvPicPr>
        <p:blipFill>
          <a:blip r:embed="rId2"/>
          <a:stretch/>
        </p:blipFill>
        <p:spPr>
          <a:xfrm>
            <a:off x="2873070" y="2159730"/>
            <a:ext cx="943650" cy="1335420"/>
          </a:xfrm>
          <a:prstGeom prst="rect">
            <a:avLst/>
          </a:prstGeom>
          <a:ln>
            <a:noFill/>
          </a:ln>
        </p:spPr>
      </p:pic>
      <p:sp>
        <p:nvSpPr>
          <p:cNvPr id="340" name="CustomShape 3"/>
          <p:cNvSpPr/>
          <p:nvPr/>
        </p:nvSpPr>
        <p:spPr>
          <a:xfrm>
            <a:off x="3927960" y="2632230"/>
            <a:ext cx="367443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  (Plot) + (Elevation|Species)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4"/>
          <p:cNvSpPr/>
          <p:nvPr/>
        </p:nvSpPr>
        <p:spPr>
          <a:xfrm>
            <a:off x="4681800" y="171531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Random Effects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5"/>
          <p:cNvSpPr/>
          <p:nvPr/>
        </p:nvSpPr>
        <p:spPr>
          <a:xfrm rot="5400000">
            <a:off x="5727240" y="509760"/>
            <a:ext cx="321300" cy="335880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3" name="Picture 16"/>
          <p:cNvPicPr/>
          <p:nvPr/>
        </p:nvPicPr>
        <p:blipFill>
          <a:blip r:embed="rId3"/>
          <a:stretch/>
        </p:blipFill>
        <p:spPr>
          <a:xfrm>
            <a:off x="1062180" y="2355480"/>
            <a:ext cx="1050570" cy="1106460"/>
          </a:xfrm>
          <a:prstGeom prst="rect">
            <a:avLst/>
          </a:prstGeom>
          <a:ln>
            <a:noFill/>
          </a:ln>
        </p:spPr>
      </p:pic>
      <p:sp>
        <p:nvSpPr>
          <p:cNvPr id="344" name="CustomShape 6"/>
          <p:cNvSpPr/>
          <p:nvPr/>
        </p:nvSpPr>
        <p:spPr>
          <a:xfrm>
            <a:off x="2202930" y="2446740"/>
            <a:ext cx="86967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495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~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Line 7"/>
          <p:cNvSpPr/>
          <p:nvPr/>
        </p:nvSpPr>
        <p:spPr>
          <a:xfrm flipV="1">
            <a:off x="5827680" y="4902120"/>
            <a:ext cx="1526850" cy="408780"/>
          </a:xfrm>
          <a:prstGeom prst="line">
            <a:avLst/>
          </a:prstGeom>
          <a:ln w="3816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8"/>
          <p:cNvSpPr/>
          <p:nvPr/>
        </p:nvSpPr>
        <p:spPr>
          <a:xfrm flipV="1">
            <a:off x="6498090" y="3136320"/>
            <a:ext cx="270" cy="954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tx1"/>
            </a:solidFill>
            <a:custDash>
              <a:ds d="400000" sp="300000"/>
            </a:custDash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Line 9"/>
          <p:cNvSpPr/>
          <p:nvPr/>
        </p:nvSpPr>
        <p:spPr>
          <a:xfrm flipV="1">
            <a:off x="5827680" y="4176630"/>
            <a:ext cx="1211220" cy="1015740"/>
          </a:xfrm>
          <a:prstGeom prst="line">
            <a:avLst/>
          </a:prstGeom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Line 10"/>
          <p:cNvSpPr/>
          <p:nvPr/>
        </p:nvSpPr>
        <p:spPr>
          <a:xfrm>
            <a:off x="5827680" y="4405050"/>
            <a:ext cx="1340280" cy="83808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Line 11"/>
          <p:cNvSpPr/>
          <p:nvPr/>
        </p:nvSpPr>
        <p:spPr>
          <a:xfrm>
            <a:off x="5827680" y="4944510"/>
            <a:ext cx="1580580" cy="540"/>
          </a:xfrm>
          <a:prstGeom prst="line">
            <a:avLst/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Line 12"/>
          <p:cNvSpPr/>
          <p:nvPr/>
        </p:nvSpPr>
        <p:spPr>
          <a:xfrm>
            <a:off x="5598180" y="3757590"/>
            <a:ext cx="270" cy="179955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Line 13"/>
          <p:cNvSpPr/>
          <p:nvPr/>
        </p:nvSpPr>
        <p:spPr>
          <a:xfrm>
            <a:off x="5598180" y="5557140"/>
            <a:ext cx="1799280" cy="27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14"/>
          <p:cNvSpPr/>
          <p:nvPr/>
        </p:nvSpPr>
        <p:spPr>
          <a:xfrm rot="5400000">
            <a:off x="3175740" y="1700190"/>
            <a:ext cx="321300" cy="97794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15"/>
          <p:cNvSpPr/>
          <p:nvPr/>
        </p:nvSpPr>
        <p:spPr>
          <a:xfrm>
            <a:off x="2138670" y="167886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Fixed Effect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16"/>
          <p:cNvSpPr/>
          <p:nvPr/>
        </p:nvSpPr>
        <p:spPr>
          <a:xfrm rot="5400000">
            <a:off x="1415340" y="1705320"/>
            <a:ext cx="321300" cy="977940"/>
          </a:xfrm>
          <a:prstGeom prst="leftBrace">
            <a:avLst>
              <a:gd name="adj1" fmla="val 30426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17"/>
          <p:cNvSpPr/>
          <p:nvPr/>
        </p:nvSpPr>
        <p:spPr>
          <a:xfrm>
            <a:off x="398250" y="1678860"/>
            <a:ext cx="241218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Response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86910" y="857250"/>
            <a:ext cx="635040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– Species sensitivity 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Line 2"/>
          <p:cNvSpPr/>
          <p:nvPr/>
        </p:nvSpPr>
        <p:spPr>
          <a:xfrm>
            <a:off x="386910" y="1540620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8" name="Picture 7"/>
          <p:cNvPicPr/>
          <p:nvPr/>
        </p:nvPicPr>
        <p:blipFill>
          <a:blip r:embed="rId2"/>
          <a:stretch/>
        </p:blipFill>
        <p:spPr>
          <a:xfrm rot="9547200">
            <a:off x="199399" y="1945638"/>
            <a:ext cx="698760" cy="396900"/>
          </a:xfrm>
          <a:prstGeom prst="rect">
            <a:avLst/>
          </a:prstGeom>
          <a:ln>
            <a:noFill/>
          </a:ln>
        </p:spPr>
      </p:pic>
      <p:sp>
        <p:nvSpPr>
          <p:cNvPr id="399" name="CustomShape 3"/>
          <p:cNvSpPr/>
          <p:nvPr/>
        </p:nvSpPr>
        <p:spPr>
          <a:xfrm>
            <a:off x="151613" y="2546369"/>
            <a:ext cx="1733940" cy="525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Regression ± 95% Confidence Interval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0" name="Picture 9"/>
          <p:cNvPicPr/>
          <p:nvPr/>
        </p:nvPicPr>
        <p:blipFill>
          <a:blip r:embed="rId3"/>
          <a:stretch/>
        </p:blipFill>
        <p:spPr>
          <a:xfrm>
            <a:off x="322114" y="3564809"/>
            <a:ext cx="453330" cy="512190"/>
          </a:xfrm>
          <a:prstGeom prst="rect">
            <a:avLst/>
          </a:prstGeom>
          <a:ln>
            <a:noFill/>
          </a:ln>
        </p:spPr>
      </p:pic>
      <p:sp>
        <p:nvSpPr>
          <p:cNvPr id="401" name="CustomShape 4"/>
          <p:cNvSpPr/>
          <p:nvPr/>
        </p:nvSpPr>
        <p:spPr>
          <a:xfrm>
            <a:off x="151613" y="4085612"/>
            <a:ext cx="1733940" cy="296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Slope ± 1 S.E.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2" name="Picture 1"/>
          <p:cNvPicPr/>
          <p:nvPr/>
        </p:nvPicPr>
        <p:blipFill>
          <a:blip r:embed="rId4"/>
          <a:stretch/>
        </p:blipFill>
        <p:spPr>
          <a:xfrm>
            <a:off x="1831934" y="1834147"/>
            <a:ext cx="7035813" cy="408583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386910" y="857250"/>
            <a:ext cx="853767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Species differ in their climate sensitivity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Line 2"/>
          <p:cNvSpPr/>
          <p:nvPr/>
        </p:nvSpPr>
        <p:spPr>
          <a:xfrm>
            <a:off x="386910" y="1540620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7" name="Picture 3"/>
          <p:cNvPicPr/>
          <p:nvPr/>
        </p:nvPicPr>
        <p:blipFill>
          <a:blip r:embed="rId2"/>
          <a:stretch/>
        </p:blipFill>
        <p:spPr>
          <a:xfrm>
            <a:off x="1617570" y="1647000"/>
            <a:ext cx="5908680" cy="4162860"/>
          </a:xfrm>
          <a:prstGeom prst="rect">
            <a:avLst/>
          </a:prstGeom>
          <a:ln>
            <a:noFill/>
          </a:ln>
        </p:spPr>
      </p:pic>
      <p:sp>
        <p:nvSpPr>
          <p:cNvPr id="208" name="CustomShape 3"/>
          <p:cNvSpPr/>
          <p:nvPr/>
        </p:nvSpPr>
        <p:spPr>
          <a:xfrm>
            <a:off x="3038580" y="5033340"/>
            <a:ext cx="264060" cy="399870"/>
          </a:xfrm>
          <a:prstGeom prst="downArrow">
            <a:avLst>
              <a:gd name="adj1" fmla="val 29487"/>
              <a:gd name="adj2" fmla="val 47436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4"/>
          <p:cNvSpPr/>
          <p:nvPr/>
        </p:nvSpPr>
        <p:spPr>
          <a:xfrm rot="10800000">
            <a:off x="5988870" y="3022920"/>
            <a:ext cx="264060" cy="399870"/>
          </a:xfrm>
          <a:prstGeom prst="downArrow">
            <a:avLst>
              <a:gd name="adj1" fmla="val 29487"/>
              <a:gd name="adj2" fmla="val 47436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5"/>
          <p:cNvSpPr/>
          <p:nvPr/>
        </p:nvSpPr>
        <p:spPr>
          <a:xfrm>
            <a:off x="0" y="5433210"/>
            <a:ext cx="1846260" cy="525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from: 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5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Feeley </a:t>
            </a:r>
            <a:r>
              <a:rPr lang="en-GB" sz="1500" i="1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GB" sz="15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2011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386910" y="857250"/>
            <a:ext cx="853767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099" y="1142505"/>
            <a:ext cx="5944365" cy="5414086"/>
          </a:xfrm>
          <a:prstGeom prst="rect">
            <a:avLst/>
          </a:prstGeom>
        </p:spPr>
      </p:pic>
      <p:sp>
        <p:nvSpPr>
          <p:cNvPr id="9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r>
              <a:rPr lang="en-GB" sz="33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Relative Abundance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35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30235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3"/>
          <p:cNvSpPr/>
          <p:nvPr/>
        </p:nvSpPr>
        <p:spPr>
          <a:xfrm>
            <a:off x="1471725" y="3227529"/>
            <a:ext cx="3217050" cy="675540"/>
          </a:xfrm>
          <a:prstGeom prst="parallelogram">
            <a:avLst>
              <a:gd name="adj" fmla="val 11700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43000"/>
                </a:schemeClr>
              </a:gs>
              <a:gs pos="35000">
                <a:schemeClr val="accent1">
                  <a:lumMod val="0"/>
                  <a:lumOff val="100000"/>
                  <a:alpha val="46000"/>
                </a:schemeClr>
              </a:gs>
              <a:gs pos="100000">
                <a:schemeClr val="accent1"/>
              </a:gs>
            </a:gsLst>
            <a:lin ang="8100000"/>
          </a:gradFill>
          <a:ln w="284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"/>
          <p:cNvSpPr/>
          <p:nvPr/>
        </p:nvSpPr>
        <p:spPr>
          <a:xfrm flipH="1">
            <a:off x="3134925" y="1753869"/>
            <a:ext cx="1890" cy="1610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5"/>
          <p:cNvSpPr/>
          <p:nvPr/>
        </p:nvSpPr>
        <p:spPr>
          <a:xfrm flipH="1">
            <a:off x="2816055" y="1753869"/>
            <a:ext cx="1890" cy="1610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6"/>
          <p:cNvSpPr/>
          <p:nvPr/>
        </p:nvSpPr>
        <p:spPr>
          <a:xfrm flipH="1">
            <a:off x="2471805" y="1779789"/>
            <a:ext cx="1890" cy="1610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7"/>
          <p:cNvSpPr/>
          <p:nvPr/>
        </p:nvSpPr>
        <p:spPr>
          <a:xfrm flipH="1">
            <a:off x="2948895" y="2118369"/>
            <a:ext cx="1890" cy="1610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8"/>
          <p:cNvSpPr/>
          <p:nvPr/>
        </p:nvSpPr>
        <p:spPr>
          <a:xfrm flipH="1">
            <a:off x="2532555" y="2076789"/>
            <a:ext cx="1890" cy="1610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9"/>
          <p:cNvSpPr/>
          <p:nvPr/>
        </p:nvSpPr>
        <p:spPr>
          <a:xfrm flipH="1">
            <a:off x="2225565" y="2076789"/>
            <a:ext cx="1890" cy="1610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10"/>
          <p:cNvSpPr/>
          <p:nvPr/>
        </p:nvSpPr>
        <p:spPr>
          <a:xfrm>
            <a:off x="1471725" y="1569189"/>
            <a:ext cx="3217050" cy="675540"/>
          </a:xfrm>
          <a:prstGeom prst="parallelogram">
            <a:avLst>
              <a:gd name="adj" fmla="val 11700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43000"/>
                </a:schemeClr>
              </a:gs>
              <a:gs pos="35000">
                <a:schemeClr val="accent1">
                  <a:lumMod val="0"/>
                  <a:lumOff val="100000"/>
                  <a:alpha val="46000"/>
                </a:schemeClr>
              </a:gs>
              <a:gs pos="100000">
                <a:schemeClr val="accent3"/>
              </a:gs>
            </a:gsLst>
            <a:lin ang="8100000"/>
          </a:gradFill>
          <a:ln w="284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11"/>
          <p:cNvSpPr/>
          <p:nvPr/>
        </p:nvSpPr>
        <p:spPr>
          <a:xfrm>
            <a:off x="2172915" y="2000919"/>
            <a:ext cx="92610" cy="9261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12"/>
          <p:cNvSpPr/>
          <p:nvPr/>
        </p:nvSpPr>
        <p:spPr>
          <a:xfrm>
            <a:off x="2429955" y="1730919"/>
            <a:ext cx="92610" cy="9261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13"/>
          <p:cNvSpPr/>
          <p:nvPr/>
        </p:nvSpPr>
        <p:spPr>
          <a:xfrm>
            <a:off x="2489085" y="2009019"/>
            <a:ext cx="92610" cy="9261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14"/>
          <p:cNvSpPr/>
          <p:nvPr/>
        </p:nvSpPr>
        <p:spPr>
          <a:xfrm>
            <a:off x="1471725" y="2394849"/>
            <a:ext cx="3217050" cy="675540"/>
          </a:xfrm>
          <a:prstGeom prst="parallelogram">
            <a:avLst>
              <a:gd name="adj" fmla="val 11700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43000"/>
                </a:schemeClr>
              </a:gs>
              <a:gs pos="35000">
                <a:schemeClr val="accent1">
                  <a:lumMod val="0"/>
                  <a:lumOff val="100000"/>
                  <a:alpha val="46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8100000"/>
          </a:gradFill>
          <a:ln w="284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15"/>
          <p:cNvSpPr/>
          <p:nvPr/>
        </p:nvSpPr>
        <p:spPr>
          <a:xfrm>
            <a:off x="3082005" y="1684479"/>
            <a:ext cx="92610" cy="9261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16"/>
          <p:cNvSpPr/>
          <p:nvPr/>
        </p:nvSpPr>
        <p:spPr>
          <a:xfrm>
            <a:off x="2902995" y="2055459"/>
            <a:ext cx="92610" cy="9261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17"/>
          <p:cNvSpPr/>
          <p:nvPr/>
        </p:nvSpPr>
        <p:spPr>
          <a:xfrm>
            <a:off x="2102715" y="2426979"/>
            <a:ext cx="1304640" cy="619110"/>
          </a:xfrm>
          <a:custGeom>
            <a:avLst/>
            <a:gdLst/>
            <a:ahLst/>
            <a:cxnLst/>
            <a:rect l="l" t="t" r="r" b="b"/>
            <a:pathLst>
              <a:path w="1961657" h="931207">
                <a:moveTo>
                  <a:pt x="1913976" y="111218"/>
                </a:moveTo>
                <a:cubicBezTo>
                  <a:pt x="1728768" y="30785"/>
                  <a:pt x="1537209" y="10676"/>
                  <a:pt x="1301201" y="3268"/>
                </a:cubicBezTo>
                <a:cubicBezTo>
                  <a:pt x="1037676" y="-10490"/>
                  <a:pt x="793201" y="20201"/>
                  <a:pt x="539201" y="76293"/>
                </a:cubicBezTo>
                <a:cubicBezTo>
                  <a:pt x="315893" y="200118"/>
                  <a:pt x="200534" y="431893"/>
                  <a:pt x="31201" y="609693"/>
                </a:cubicBezTo>
                <a:cubicBezTo>
                  <a:pt x="-19599" y="703885"/>
                  <a:pt x="-19599" y="798076"/>
                  <a:pt x="116926" y="882743"/>
                </a:cubicBezTo>
                <a:cubicBezTo>
                  <a:pt x="170901" y="925605"/>
                  <a:pt x="130684" y="933014"/>
                  <a:pt x="259801" y="924018"/>
                </a:cubicBezTo>
                <a:cubicBezTo>
                  <a:pt x="388918" y="915022"/>
                  <a:pt x="779972" y="867397"/>
                  <a:pt x="891626" y="828768"/>
                </a:cubicBezTo>
                <a:cubicBezTo>
                  <a:pt x="1015451" y="786435"/>
                  <a:pt x="932901" y="680601"/>
                  <a:pt x="1024976" y="635093"/>
                </a:cubicBezTo>
                <a:cubicBezTo>
                  <a:pt x="1080009" y="584293"/>
                  <a:pt x="1122343" y="606518"/>
                  <a:pt x="1171026" y="635093"/>
                </a:cubicBezTo>
                <a:cubicBezTo>
                  <a:pt x="1251459" y="712351"/>
                  <a:pt x="1227118" y="827710"/>
                  <a:pt x="1317076" y="895443"/>
                </a:cubicBezTo>
                <a:cubicBezTo>
                  <a:pt x="1391159" y="949418"/>
                  <a:pt x="1487468" y="933543"/>
                  <a:pt x="1577426" y="904968"/>
                </a:cubicBezTo>
                <a:cubicBezTo>
                  <a:pt x="1650451" y="872160"/>
                  <a:pt x="1659976" y="817126"/>
                  <a:pt x="1596476" y="739868"/>
                </a:cubicBezTo>
                <a:cubicBezTo>
                  <a:pt x="1582718" y="655201"/>
                  <a:pt x="1353059" y="649910"/>
                  <a:pt x="1355176" y="533493"/>
                </a:cubicBezTo>
                <a:cubicBezTo>
                  <a:pt x="1439843" y="463643"/>
                  <a:pt x="1267334" y="387443"/>
                  <a:pt x="1418676" y="323943"/>
                </a:cubicBezTo>
                <a:cubicBezTo>
                  <a:pt x="1548851" y="286901"/>
                  <a:pt x="1682201" y="443535"/>
                  <a:pt x="1828251" y="384268"/>
                </a:cubicBezTo>
                <a:cubicBezTo>
                  <a:pt x="1933026" y="309126"/>
                  <a:pt x="2018751" y="176835"/>
                  <a:pt x="1913976" y="111218"/>
                </a:cubicBezTo>
                <a:close/>
              </a:path>
            </a:pathLst>
          </a:custGeom>
          <a:noFill/>
          <a:ln w="158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18"/>
          <p:cNvSpPr/>
          <p:nvPr/>
        </p:nvSpPr>
        <p:spPr>
          <a:xfrm>
            <a:off x="3041775" y="2395389"/>
            <a:ext cx="465750" cy="673110"/>
          </a:xfrm>
          <a:custGeom>
            <a:avLst/>
            <a:gdLst/>
            <a:ahLst/>
            <a:cxnLst/>
            <a:rect l="l" t="t" r="r" b="b"/>
            <a:pathLst>
              <a:path w="700441" h="1012054">
                <a:moveTo>
                  <a:pt x="215055" y="1012054"/>
                </a:moveTo>
                <a:cubicBezTo>
                  <a:pt x="259443" y="961747"/>
                  <a:pt x="365976" y="946952"/>
                  <a:pt x="348220" y="861134"/>
                </a:cubicBezTo>
                <a:cubicBezTo>
                  <a:pt x="361537" y="769398"/>
                  <a:pt x="117402" y="717611"/>
                  <a:pt x="28624" y="616998"/>
                </a:cubicBezTo>
                <a:cubicBezTo>
                  <a:pt x="-30560" y="557813"/>
                  <a:pt x="3471" y="463119"/>
                  <a:pt x="117401" y="448322"/>
                </a:cubicBezTo>
                <a:cubicBezTo>
                  <a:pt x="265363" y="460159"/>
                  <a:pt x="368935" y="591845"/>
                  <a:pt x="494702" y="537099"/>
                </a:cubicBezTo>
                <a:cubicBezTo>
                  <a:pt x="632305" y="433527"/>
                  <a:pt x="725521" y="325514"/>
                  <a:pt x="694449" y="173114"/>
                </a:cubicBezTo>
                <a:cubicBezTo>
                  <a:pt x="664857" y="71020"/>
                  <a:pt x="528733" y="57705"/>
                  <a:pt x="445875" y="0"/>
                </a:cubicBezTo>
                <a:lnTo>
                  <a:pt x="441436" y="4439"/>
                </a:lnTo>
              </a:path>
            </a:pathLst>
          </a:custGeom>
          <a:noFill/>
          <a:ln w="158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19"/>
          <p:cNvSpPr/>
          <p:nvPr/>
        </p:nvSpPr>
        <p:spPr>
          <a:xfrm>
            <a:off x="2008215" y="2392419"/>
            <a:ext cx="556200" cy="673110"/>
          </a:xfrm>
          <a:custGeom>
            <a:avLst/>
            <a:gdLst/>
            <a:ahLst/>
            <a:cxnLst/>
            <a:rect l="l" t="t" r="r" b="b"/>
            <a:pathLst>
              <a:path w="836316" h="1012054">
                <a:moveTo>
                  <a:pt x="161613" y="1012054"/>
                </a:moveTo>
                <a:cubicBezTo>
                  <a:pt x="111306" y="954349"/>
                  <a:pt x="118348" y="922134"/>
                  <a:pt x="10692" y="838940"/>
                </a:cubicBezTo>
                <a:cubicBezTo>
                  <a:pt x="-9559" y="753921"/>
                  <a:pt x="-4319" y="700764"/>
                  <a:pt x="55081" y="612559"/>
                </a:cubicBezTo>
                <a:cubicBezTo>
                  <a:pt x="199046" y="522411"/>
                  <a:pt x="215570" y="381285"/>
                  <a:pt x="318117" y="249719"/>
                </a:cubicBezTo>
                <a:cubicBezTo>
                  <a:pt x="378219" y="148543"/>
                  <a:pt x="460622" y="107904"/>
                  <a:pt x="609935" y="57705"/>
                </a:cubicBezTo>
                <a:cubicBezTo>
                  <a:pt x="675837" y="28912"/>
                  <a:pt x="760856" y="19235"/>
                  <a:pt x="836316" y="0"/>
                </a:cubicBezTo>
                <a:lnTo>
                  <a:pt x="836316" y="0"/>
                </a:lnTo>
              </a:path>
            </a:pathLst>
          </a:custGeom>
          <a:noFill/>
          <a:ln w="158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20"/>
          <p:cNvSpPr/>
          <p:nvPr/>
        </p:nvSpPr>
        <p:spPr>
          <a:xfrm>
            <a:off x="3066345" y="2397279"/>
            <a:ext cx="574020" cy="668790"/>
          </a:xfrm>
          <a:custGeom>
            <a:avLst/>
            <a:gdLst/>
            <a:ahLst/>
            <a:cxnLst/>
            <a:rect l="l" t="t" r="r" b="b"/>
            <a:pathLst>
              <a:path w="863067" h="1005840">
                <a:moveTo>
                  <a:pt x="378770" y="1005840"/>
                </a:moveTo>
                <a:cubicBezTo>
                  <a:pt x="346145" y="939906"/>
                  <a:pt x="610818" y="929304"/>
                  <a:pt x="43318" y="632460"/>
                </a:cubicBezTo>
                <a:cubicBezTo>
                  <a:pt x="-307" y="573741"/>
                  <a:pt x="-23208" y="586323"/>
                  <a:pt x="34471" y="526527"/>
                </a:cubicBezTo>
                <a:cubicBezTo>
                  <a:pt x="125141" y="446835"/>
                  <a:pt x="111221" y="473815"/>
                  <a:pt x="186192" y="499110"/>
                </a:cubicBezTo>
                <a:cubicBezTo>
                  <a:pt x="448488" y="730780"/>
                  <a:pt x="842821" y="423342"/>
                  <a:pt x="852596" y="290945"/>
                </a:cubicBezTo>
                <a:cubicBezTo>
                  <a:pt x="897375" y="80036"/>
                  <a:pt x="786094" y="96982"/>
                  <a:pt x="752843" y="0"/>
                </a:cubicBezTo>
              </a:path>
            </a:pathLst>
          </a:custGeom>
          <a:noFill/>
          <a:ln w="158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21"/>
          <p:cNvSpPr/>
          <p:nvPr/>
        </p:nvSpPr>
        <p:spPr>
          <a:xfrm>
            <a:off x="3421935" y="2396739"/>
            <a:ext cx="349920" cy="674730"/>
          </a:xfrm>
          <a:custGeom>
            <a:avLst/>
            <a:gdLst/>
            <a:ahLst/>
            <a:cxnLst/>
            <a:rect l="l" t="t" r="r" b="b"/>
            <a:pathLst>
              <a:path w="526456" h="1014714">
                <a:moveTo>
                  <a:pt x="0" y="1014714"/>
                </a:moveTo>
                <a:cubicBezTo>
                  <a:pt x="34724" y="888679"/>
                  <a:pt x="-63230" y="794916"/>
                  <a:pt x="104172" y="636608"/>
                </a:cubicBezTo>
                <a:cubicBezTo>
                  <a:pt x="241782" y="535008"/>
                  <a:pt x="422424" y="501540"/>
                  <a:pt x="517003" y="331808"/>
                </a:cubicBezTo>
                <a:cubicBezTo>
                  <a:pt x="560897" y="131558"/>
                  <a:pt x="439838" y="110603"/>
                  <a:pt x="401256" y="0"/>
                </a:cubicBezTo>
                <a:lnTo>
                  <a:pt x="401256" y="0"/>
                </a:lnTo>
              </a:path>
            </a:pathLst>
          </a:custGeom>
          <a:noFill/>
          <a:ln w="158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22"/>
          <p:cNvSpPr/>
          <p:nvPr/>
        </p:nvSpPr>
        <p:spPr>
          <a:xfrm>
            <a:off x="3545055" y="2399169"/>
            <a:ext cx="367200" cy="674730"/>
          </a:xfrm>
          <a:custGeom>
            <a:avLst/>
            <a:gdLst/>
            <a:ahLst/>
            <a:cxnLst/>
            <a:rect l="l" t="t" r="r" b="b"/>
            <a:pathLst>
              <a:path w="552394" h="1014714">
                <a:moveTo>
                  <a:pt x="0" y="1014714"/>
                </a:moveTo>
                <a:cubicBezTo>
                  <a:pt x="114461" y="829519"/>
                  <a:pt x="132102" y="644324"/>
                  <a:pt x="343382" y="459129"/>
                </a:cubicBezTo>
                <a:cubicBezTo>
                  <a:pt x="548277" y="341037"/>
                  <a:pt x="566706" y="319763"/>
                  <a:pt x="545690" y="266217"/>
                </a:cubicBezTo>
                <a:cubicBezTo>
                  <a:pt x="459674" y="48387"/>
                  <a:pt x="416689" y="88739"/>
                  <a:pt x="366532" y="0"/>
                </a:cubicBezTo>
              </a:path>
            </a:pathLst>
          </a:custGeom>
          <a:noFill/>
          <a:ln w="158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23"/>
          <p:cNvSpPr/>
          <p:nvPr/>
        </p:nvSpPr>
        <p:spPr>
          <a:xfrm>
            <a:off x="3745395" y="2396739"/>
            <a:ext cx="294840" cy="677430"/>
          </a:xfrm>
          <a:custGeom>
            <a:avLst/>
            <a:gdLst/>
            <a:ahLst/>
            <a:cxnLst/>
            <a:rect l="l" t="t" r="r" b="b"/>
            <a:pathLst>
              <a:path w="443696" h="1018573">
                <a:moveTo>
                  <a:pt x="0" y="1018573"/>
                </a:moveTo>
                <a:cubicBezTo>
                  <a:pt x="147899" y="742067"/>
                  <a:pt x="396201" y="827734"/>
                  <a:pt x="443696" y="189054"/>
                </a:cubicBezTo>
                <a:cubicBezTo>
                  <a:pt x="440503" y="79420"/>
                  <a:pt x="387109" y="63018"/>
                  <a:pt x="358815" y="0"/>
                </a:cubicBezTo>
              </a:path>
            </a:pathLst>
          </a:custGeom>
          <a:noFill/>
          <a:ln w="158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24"/>
          <p:cNvSpPr/>
          <p:nvPr/>
        </p:nvSpPr>
        <p:spPr>
          <a:xfrm>
            <a:off x="2102715" y="3240759"/>
            <a:ext cx="1304640" cy="619110"/>
          </a:xfrm>
          <a:custGeom>
            <a:avLst/>
            <a:gdLst/>
            <a:ahLst/>
            <a:cxnLst/>
            <a:rect l="l" t="t" r="r" b="b"/>
            <a:pathLst>
              <a:path w="1961657" h="931207">
                <a:moveTo>
                  <a:pt x="1913976" y="111218"/>
                </a:moveTo>
                <a:cubicBezTo>
                  <a:pt x="1728768" y="30785"/>
                  <a:pt x="1537209" y="10676"/>
                  <a:pt x="1301201" y="3268"/>
                </a:cubicBezTo>
                <a:cubicBezTo>
                  <a:pt x="1037676" y="-10490"/>
                  <a:pt x="793201" y="20201"/>
                  <a:pt x="539201" y="76293"/>
                </a:cubicBezTo>
                <a:cubicBezTo>
                  <a:pt x="315893" y="200118"/>
                  <a:pt x="200534" y="431893"/>
                  <a:pt x="31201" y="609693"/>
                </a:cubicBezTo>
                <a:cubicBezTo>
                  <a:pt x="-19599" y="703885"/>
                  <a:pt x="-19599" y="798076"/>
                  <a:pt x="116926" y="882743"/>
                </a:cubicBezTo>
                <a:cubicBezTo>
                  <a:pt x="170901" y="925605"/>
                  <a:pt x="130684" y="933014"/>
                  <a:pt x="259801" y="924018"/>
                </a:cubicBezTo>
                <a:cubicBezTo>
                  <a:pt x="388918" y="915022"/>
                  <a:pt x="779972" y="867397"/>
                  <a:pt x="891626" y="828768"/>
                </a:cubicBezTo>
                <a:cubicBezTo>
                  <a:pt x="1015451" y="786435"/>
                  <a:pt x="932901" y="680601"/>
                  <a:pt x="1024976" y="635093"/>
                </a:cubicBezTo>
                <a:cubicBezTo>
                  <a:pt x="1080009" y="584293"/>
                  <a:pt x="1122343" y="606518"/>
                  <a:pt x="1171026" y="635093"/>
                </a:cubicBezTo>
                <a:cubicBezTo>
                  <a:pt x="1251459" y="712351"/>
                  <a:pt x="1227118" y="827710"/>
                  <a:pt x="1317076" y="895443"/>
                </a:cubicBezTo>
                <a:cubicBezTo>
                  <a:pt x="1391159" y="949418"/>
                  <a:pt x="1487468" y="933543"/>
                  <a:pt x="1577426" y="904968"/>
                </a:cubicBezTo>
                <a:cubicBezTo>
                  <a:pt x="1650451" y="872160"/>
                  <a:pt x="1659976" y="817126"/>
                  <a:pt x="1596476" y="739868"/>
                </a:cubicBezTo>
                <a:cubicBezTo>
                  <a:pt x="1582718" y="655201"/>
                  <a:pt x="1353059" y="649910"/>
                  <a:pt x="1355176" y="533493"/>
                </a:cubicBezTo>
                <a:cubicBezTo>
                  <a:pt x="1439843" y="463643"/>
                  <a:pt x="1267334" y="387443"/>
                  <a:pt x="1418676" y="323943"/>
                </a:cubicBezTo>
                <a:cubicBezTo>
                  <a:pt x="1548851" y="286901"/>
                  <a:pt x="1682201" y="443535"/>
                  <a:pt x="1828251" y="384268"/>
                </a:cubicBezTo>
                <a:cubicBezTo>
                  <a:pt x="1933026" y="309126"/>
                  <a:pt x="2018751" y="176835"/>
                  <a:pt x="1913976" y="111218"/>
                </a:cubicBezTo>
                <a:close/>
              </a:path>
            </a:pathLst>
          </a:custGeom>
          <a:noFill/>
          <a:ln w="22320">
            <a:solidFill>
              <a:srgbClr val="FF000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25"/>
          <p:cNvSpPr/>
          <p:nvPr/>
        </p:nvSpPr>
        <p:spPr>
          <a:xfrm>
            <a:off x="1471725" y="4063989"/>
            <a:ext cx="3217050" cy="675540"/>
          </a:xfrm>
          <a:prstGeom prst="parallelogram">
            <a:avLst>
              <a:gd name="adj" fmla="val 11700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43000"/>
                </a:schemeClr>
              </a:gs>
              <a:gs pos="35000">
                <a:schemeClr val="accent1">
                  <a:lumMod val="0"/>
                  <a:lumOff val="100000"/>
                  <a:alpha val="46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8100000"/>
          </a:gradFill>
          <a:ln w="284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26"/>
          <p:cNvSpPr/>
          <p:nvPr/>
        </p:nvSpPr>
        <p:spPr>
          <a:xfrm>
            <a:off x="1977435" y="4099089"/>
            <a:ext cx="1734750" cy="619110"/>
          </a:xfrm>
          <a:custGeom>
            <a:avLst/>
            <a:gdLst/>
            <a:ahLst/>
            <a:cxnLst/>
            <a:rect l="l" t="t" r="r" b="b"/>
            <a:pathLst>
              <a:path w="1961657" h="931207">
                <a:moveTo>
                  <a:pt x="1913976" y="111218"/>
                </a:moveTo>
                <a:cubicBezTo>
                  <a:pt x="1728768" y="30785"/>
                  <a:pt x="1537209" y="10676"/>
                  <a:pt x="1301201" y="3268"/>
                </a:cubicBezTo>
                <a:cubicBezTo>
                  <a:pt x="1037676" y="-10490"/>
                  <a:pt x="793201" y="20201"/>
                  <a:pt x="539201" y="76293"/>
                </a:cubicBezTo>
                <a:cubicBezTo>
                  <a:pt x="315893" y="200118"/>
                  <a:pt x="200534" y="431893"/>
                  <a:pt x="31201" y="609693"/>
                </a:cubicBezTo>
                <a:cubicBezTo>
                  <a:pt x="-19599" y="703885"/>
                  <a:pt x="-19599" y="798076"/>
                  <a:pt x="116926" y="882743"/>
                </a:cubicBezTo>
                <a:cubicBezTo>
                  <a:pt x="170901" y="925605"/>
                  <a:pt x="130684" y="933014"/>
                  <a:pt x="259801" y="924018"/>
                </a:cubicBezTo>
                <a:cubicBezTo>
                  <a:pt x="388918" y="915022"/>
                  <a:pt x="779972" y="867397"/>
                  <a:pt x="891626" y="828768"/>
                </a:cubicBezTo>
                <a:cubicBezTo>
                  <a:pt x="1015451" y="786435"/>
                  <a:pt x="932901" y="680601"/>
                  <a:pt x="1024976" y="635093"/>
                </a:cubicBezTo>
                <a:cubicBezTo>
                  <a:pt x="1080009" y="584293"/>
                  <a:pt x="1122343" y="606518"/>
                  <a:pt x="1171026" y="635093"/>
                </a:cubicBezTo>
                <a:cubicBezTo>
                  <a:pt x="1251459" y="712351"/>
                  <a:pt x="1227118" y="827710"/>
                  <a:pt x="1317076" y="895443"/>
                </a:cubicBezTo>
                <a:cubicBezTo>
                  <a:pt x="1391159" y="949418"/>
                  <a:pt x="1487468" y="933543"/>
                  <a:pt x="1577426" y="904968"/>
                </a:cubicBezTo>
                <a:cubicBezTo>
                  <a:pt x="1650451" y="872160"/>
                  <a:pt x="1659976" y="817126"/>
                  <a:pt x="1596476" y="739868"/>
                </a:cubicBezTo>
                <a:cubicBezTo>
                  <a:pt x="1582718" y="655201"/>
                  <a:pt x="1353059" y="649910"/>
                  <a:pt x="1355176" y="533493"/>
                </a:cubicBezTo>
                <a:cubicBezTo>
                  <a:pt x="1439843" y="463643"/>
                  <a:pt x="1267334" y="387443"/>
                  <a:pt x="1418676" y="323943"/>
                </a:cubicBezTo>
                <a:cubicBezTo>
                  <a:pt x="1548851" y="286901"/>
                  <a:pt x="1682201" y="443535"/>
                  <a:pt x="1828251" y="384268"/>
                </a:cubicBezTo>
                <a:cubicBezTo>
                  <a:pt x="1933026" y="309126"/>
                  <a:pt x="2018751" y="176835"/>
                  <a:pt x="1913976" y="111218"/>
                </a:cubicBezTo>
                <a:close/>
              </a:path>
            </a:pathLst>
          </a:custGeom>
          <a:noFill/>
          <a:ln w="15875">
            <a:solidFill>
              <a:schemeClr val="accent3">
                <a:lumMod val="50000"/>
              </a:schemeClr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27"/>
          <p:cNvSpPr/>
          <p:nvPr/>
        </p:nvSpPr>
        <p:spPr>
          <a:xfrm>
            <a:off x="3301515" y="4059129"/>
            <a:ext cx="465750" cy="673110"/>
          </a:xfrm>
          <a:custGeom>
            <a:avLst/>
            <a:gdLst/>
            <a:ahLst/>
            <a:cxnLst/>
            <a:rect l="l" t="t" r="r" b="b"/>
            <a:pathLst>
              <a:path w="700441" h="1012054">
                <a:moveTo>
                  <a:pt x="215055" y="1012054"/>
                </a:moveTo>
                <a:cubicBezTo>
                  <a:pt x="259443" y="961747"/>
                  <a:pt x="365976" y="946952"/>
                  <a:pt x="348220" y="861134"/>
                </a:cubicBezTo>
                <a:cubicBezTo>
                  <a:pt x="361537" y="769398"/>
                  <a:pt x="117402" y="717611"/>
                  <a:pt x="28624" y="616998"/>
                </a:cubicBezTo>
                <a:cubicBezTo>
                  <a:pt x="-30560" y="557813"/>
                  <a:pt x="3471" y="463119"/>
                  <a:pt x="117401" y="448322"/>
                </a:cubicBezTo>
                <a:cubicBezTo>
                  <a:pt x="265363" y="460159"/>
                  <a:pt x="368935" y="591845"/>
                  <a:pt x="494702" y="537099"/>
                </a:cubicBezTo>
                <a:cubicBezTo>
                  <a:pt x="632305" y="433527"/>
                  <a:pt x="725521" y="325514"/>
                  <a:pt x="694449" y="173114"/>
                </a:cubicBezTo>
                <a:cubicBezTo>
                  <a:pt x="664857" y="71020"/>
                  <a:pt x="528733" y="57705"/>
                  <a:pt x="445875" y="0"/>
                </a:cubicBezTo>
                <a:lnTo>
                  <a:pt x="441436" y="4439"/>
                </a:lnTo>
              </a:path>
            </a:pathLst>
          </a:custGeom>
          <a:noFill/>
          <a:ln w="15875">
            <a:solidFill>
              <a:schemeClr val="accent3">
                <a:lumMod val="50000"/>
              </a:schemeClr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28"/>
          <p:cNvSpPr/>
          <p:nvPr/>
        </p:nvSpPr>
        <p:spPr>
          <a:xfrm>
            <a:off x="1910205" y="4071549"/>
            <a:ext cx="556200" cy="673110"/>
          </a:xfrm>
          <a:custGeom>
            <a:avLst/>
            <a:gdLst/>
            <a:ahLst/>
            <a:cxnLst/>
            <a:rect l="l" t="t" r="r" b="b"/>
            <a:pathLst>
              <a:path w="836316" h="1012054">
                <a:moveTo>
                  <a:pt x="161613" y="1012054"/>
                </a:moveTo>
                <a:cubicBezTo>
                  <a:pt x="111306" y="954349"/>
                  <a:pt x="118348" y="922134"/>
                  <a:pt x="10692" y="838940"/>
                </a:cubicBezTo>
                <a:cubicBezTo>
                  <a:pt x="-9559" y="753921"/>
                  <a:pt x="-4319" y="700764"/>
                  <a:pt x="55081" y="612559"/>
                </a:cubicBezTo>
                <a:cubicBezTo>
                  <a:pt x="199046" y="522411"/>
                  <a:pt x="215570" y="381285"/>
                  <a:pt x="318117" y="249719"/>
                </a:cubicBezTo>
                <a:cubicBezTo>
                  <a:pt x="378219" y="148543"/>
                  <a:pt x="460622" y="107904"/>
                  <a:pt x="609935" y="57705"/>
                </a:cubicBezTo>
                <a:cubicBezTo>
                  <a:pt x="675837" y="28912"/>
                  <a:pt x="760856" y="19235"/>
                  <a:pt x="836316" y="0"/>
                </a:cubicBezTo>
                <a:lnTo>
                  <a:pt x="836316" y="0"/>
                </a:lnTo>
              </a:path>
            </a:pathLst>
          </a:custGeom>
          <a:noFill/>
          <a:ln w="15875">
            <a:solidFill>
              <a:schemeClr val="accent3">
                <a:lumMod val="50000"/>
              </a:schemeClr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29"/>
          <p:cNvSpPr/>
          <p:nvPr/>
        </p:nvSpPr>
        <p:spPr>
          <a:xfrm>
            <a:off x="3355785" y="4074249"/>
            <a:ext cx="574020" cy="668790"/>
          </a:xfrm>
          <a:custGeom>
            <a:avLst/>
            <a:gdLst/>
            <a:ahLst/>
            <a:cxnLst/>
            <a:rect l="l" t="t" r="r" b="b"/>
            <a:pathLst>
              <a:path w="863067" h="1005840">
                <a:moveTo>
                  <a:pt x="378770" y="1005840"/>
                </a:moveTo>
                <a:cubicBezTo>
                  <a:pt x="346145" y="939906"/>
                  <a:pt x="610818" y="929304"/>
                  <a:pt x="43318" y="632460"/>
                </a:cubicBezTo>
                <a:cubicBezTo>
                  <a:pt x="-307" y="573741"/>
                  <a:pt x="-23208" y="586323"/>
                  <a:pt x="34471" y="526527"/>
                </a:cubicBezTo>
                <a:cubicBezTo>
                  <a:pt x="125141" y="446835"/>
                  <a:pt x="111221" y="473815"/>
                  <a:pt x="186192" y="499110"/>
                </a:cubicBezTo>
                <a:cubicBezTo>
                  <a:pt x="448488" y="730780"/>
                  <a:pt x="842821" y="423342"/>
                  <a:pt x="852596" y="290945"/>
                </a:cubicBezTo>
                <a:cubicBezTo>
                  <a:pt x="897375" y="80036"/>
                  <a:pt x="786094" y="96982"/>
                  <a:pt x="752843" y="0"/>
                </a:cubicBezTo>
              </a:path>
            </a:pathLst>
          </a:custGeom>
          <a:noFill/>
          <a:ln w="15875">
            <a:solidFill>
              <a:schemeClr val="accent3">
                <a:lumMod val="50000"/>
              </a:schemeClr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30"/>
          <p:cNvSpPr/>
          <p:nvPr/>
        </p:nvSpPr>
        <p:spPr>
          <a:xfrm>
            <a:off x="3658725" y="4075329"/>
            <a:ext cx="349920" cy="674730"/>
          </a:xfrm>
          <a:custGeom>
            <a:avLst/>
            <a:gdLst/>
            <a:ahLst/>
            <a:cxnLst/>
            <a:rect l="l" t="t" r="r" b="b"/>
            <a:pathLst>
              <a:path w="526456" h="1014714">
                <a:moveTo>
                  <a:pt x="0" y="1014714"/>
                </a:moveTo>
                <a:cubicBezTo>
                  <a:pt x="34724" y="888679"/>
                  <a:pt x="-63230" y="794916"/>
                  <a:pt x="104172" y="636608"/>
                </a:cubicBezTo>
                <a:cubicBezTo>
                  <a:pt x="241782" y="535008"/>
                  <a:pt x="422424" y="501540"/>
                  <a:pt x="517003" y="331808"/>
                </a:cubicBezTo>
                <a:cubicBezTo>
                  <a:pt x="560897" y="131558"/>
                  <a:pt x="439838" y="110603"/>
                  <a:pt x="401256" y="0"/>
                </a:cubicBezTo>
                <a:lnTo>
                  <a:pt x="401256" y="0"/>
                </a:lnTo>
              </a:path>
            </a:pathLst>
          </a:custGeom>
          <a:noFill/>
          <a:ln w="15875">
            <a:solidFill>
              <a:schemeClr val="accent3">
                <a:lumMod val="50000"/>
              </a:schemeClr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31"/>
          <p:cNvSpPr/>
          <p:nvPr/>
        </p:nvSpPr>
        <p:spPr>
          <a:xfrm>
            <a:off x="3791565" y="4065879"/>
            <a:ext cx="367200" cy="674730"/>
          </a:xfrm>
          <a:custGeom>
            <a:avLst/>
            <a:gdLst/>
            <a:ahLst/>
            <a:cxnLst/>
            <a:rect l="l" t="t" r="r" b="b"/>
            <a:pathLst>
              <a:path w="552394" h="1014714">
                <a:moveTo>
                  <a:pt x="0" y="1014714"/>
                </a:moveTo>
                <a:cubicBezTo>
                  <a:pt x="114461" y="829519"/>
                  <a:pt x="132102" y="644324"/>
                  <a:pt x="343382" y="459129"/>
                </a:cubicBezTo>
                <a:cubicBezTo>
                  <a:pt x="548277" y="341037"/>
                  <a:pt x="566706" y="319763"/>
                  <a:pt x="545690" y="266217"/>
                </a:cubicBezTo>
                <a:cubicBezTo>
                  <a:pt x="459674" y="48387"/>
                  <a:pt x="416689" y="88739"/>
                  <a:pt x="366532" y="0"/>
                </a:cubicBezTo>
              </a:path>
            </a:pathLst>
          </a:custGeom>
          <a:noFill/>
          <a:ln w="15875">
            <a:solidFill>
              <a:schemeClr val="accent3">
                <a:lumMod val="50000"/>
              </a:schemeClr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32"/>
          <p:cNvSpPr/>
          <p:nvPr/>
        </p:nvSpPr>
        <p:spPr>
          <a:xfrm>
            <a:off x="1471725" y="4937439"/>
            <a:ext cx="3217050" cy="675540"/>
          </a:xfrm>
          <a:prstGeom prst="parallelogram">
            <a:avLst>
              <a:gd name="adj" fmla="val 11700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43000"/>
                </a:schemeClr>
              </a:gs>
              <a:gs pos="35000">
                <a:schemeClr val="accent1">
                  <a:lumMod val="0"/>
                  <a:lumOff val="100000"/>
                  <a:alpha val="46000"/>
                </a:schemeClr>
              </a:gs>
              <a:gs pos="100000">
                <a:schemeClr val="accent1"/>
              </a:gs>
            </a:gsLst>
            <a:lin ang="8100000"/>
          </a:gradFill>
          <a:ln w="284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33"/>
          <p:cNvSpPr/>
          <p:nvPr/>
        </p:nvSpPr>
        <p:spPr>
          <a:xfrm>
            <a:off x="2150775" y="4965789"/>
            <a:ext cx="1898370" cy="619110"/>
          </a:xfrm>
          <a:custGeom>
            <a:avLst/>
            <a:gdLst/>
            <a:ahLst/>
            <a:cxnLst/>
            <a:rect l="l" t="t" r="r" b="b"/>
            <a:pathLst>
              <a:path w="1961657" h="931207">
                <a:moveTo>
                  <a:pt x="1913976" y="111218"/>
                </a:moveTo>
                <a:cubicBezTo>
                  <a:pt x="1728768" y="30785"/>
                  <a:pt x="1537209" y="10676"/>
                  <a:pt x="1301201" y="3268"/>
                </a:cubicBezTo>
                <a:cubicBezTo>
                  <a:pt x="1037676" y="-10490"/>
                  <a:pt x="793201" y="20201"/>
                  <a:pt x="539201" y="76293"/>
                </a:cubicBezTo>
                <a:cubicBezTo>
                  <a:pt x="315893" y="200118"/>
                  <a:pt x="200534" y="431893"/>
                  <a:pt x="31201" y="609693"/>
                </a:cubicBezTo>
                <a:cubicBezTo>
                  <a:pt x="-19599" y="703885"/>
                  <a:pt x="-19599" y="798076"/>
                  <a:pt x="116926" y="882743"/>
                </a:cubicBezTo>
                <a:cubicBezTo>
                  <a:pt x="170901" y="925605"/>
                  <a:pt x="130684" y="933014"/>
                  <a:pt x="259801" y="924018"/>
                </a:cubicBezTo>
                <a:cubicBezTo>
                  <a:pt x="388918" y="915022"/>
                  <a:pt x="779972" y="867397"/>
                  <a:pt x="891626" y="828768"/>
                </a:cubicBezTo>
                <a:cubicBezTo>
                  <a:pt x="1015451" y="786435"/>
                  <a:pt x="932901" y="680601"/>
                  <a:pt x="1024976" y="635093"/>
                </a:cubicBezTo>
                <a:cubicBezTo>
                  <a:pt x="1080009" y="584293"/>
                  <a:pt x="1122343" y="606518"/>
                  <a:pt x="1171026" y="635093"/>
                </a:cubicBezTo>
                <a:cubicBezTo>
                  <a:pt x="1251459" y="712351"/>
                  <a:pt x="1227118" y="827710"/>
                  <a:pt x="1317076" y="895443"/>
                </a:cubicBezTo>
                <a:cubicBezTo>
                  <a:pt x="1391159" y="949418"/>
                  <a:pt x="1487468" y="933543"/>
                  <a:pt x="1577426" y="904968"/>
                </a:cubicBezTo>
                <a:cubicBezTo>
                  <a:pt x="1650451" y="872160"/>
                  <a:pt x="1659976" y="817126"/>
                  <a:pt x="1596476" y="739868"/>
                </a:cubicBezTo>
                <a:cubicBezTo>
                  <a:pt x="1582718" y="655201"/>
                  <a:pt x="1353059" y="649910"/>
                  <a:pt x="1355176" y="533493"/>
                </a:cubicBezTo>
                <a:cubicBezTo>
                  <a:pt x="1439843" y="463643"/>
                  <a:pt x="1267334" y="387443"/>
                  <a:pt x="1418676" y="323943"/>
                </a:cubicBezTo>
                <a:cubicBezTo>
                  <a:pt x="1548851" y="286901"/>
                  <a:pt x="1682201" y="443535"/>
                  <a:pt x="1828251" y="384268"/>
                </a:cubicBezTo>
                <a:cubicBezTo>
                  <a:pt x="1933026" y="309126"/>
                  <a:pt x="2018751" y="176835"/>
                  <a:pt x="1913976" y="111218"/>
                </a:cubicBezTo>
                <a:close/>
              </a:path>
            </a:pathLst>
          </a:custGeom>
          <a:noFill/>
          <a:ln w="22320">
            <a:solidFill>
              <a:srgbClr val="FF0000"/>
            </a:solidFill>
            <a:custDash>
              <a:ds d="800000" sp="300000"/>
              <a:ds d="100000" sp="300000"/>
              <a:ds d="1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34"/>
          <p:cNvSpPr/>
          <p:nvPr/>
        </p:nvSpPr>
        <p:spPr>
          <a:xfrm>
            <a:off x="4973895" y="1646709"/>
            <a:ext cx="269838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Current species distribution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5"/>
          <p:cNvSpPr/>
          <p:nvPr/>
        </p:nvSpPr>
        <p:spPr>
          <a:xfrm>
            <a:off x="5671845" y="2499639"/>
            <a:ext cx="130275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Climate data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36"/>
          <p:cNvSpPr/>
          <p:nvPr/>
        </p:nvSpPr>
        <p:spPr>
          <a:xfrm>
            <a:off x="5296815" y="3364179"/>
            <a:ext cx="205254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Bioclimatic envelope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37"/>
          <p:cNvSpPr/>
          <p:nvPr/>
        </p:nvSpPr>
        <p:spPr>
          <a:xfrm>
            <a:off x="5358645" y="4230609"/>
            <a:ext cx="192915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Climate predictions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38"/>
          <p:cNvSpPr/>
          <p:nvPr/>
        </p:nvSpPr>
        <p:spPr>
          <a:xfrm>
            <a:off x="5160735" y="5089209"/>
            <a:ext cx="232470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Predicted species range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39"/>
          <p:cNvSpPr/>
          <p:nvPr/>
        </p:nvSpPr>
        <p:spPr>
          <a:xfrm>
            <a:off x="6195645" y="2001867"/>
            <a:ext cx="197100" cy="504000"/>
          </a:xfrm>
          <a:prstGeom prst="downArrow">
            <a:avLst>
              <a:gd name="adj1" fmla="val 2717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40"/>
          <p:cNvSpPr/>
          <p:nvPr/>
        </p:nvSpPr>
        <p:spPr>
          <a:xfrm>
            <a:off x="6195645" y="2876127"/>
            <a:ext cx="197100" cy="504000"/>
          </a:xfrm>
          <a:prstGeom prst="downArrow">
            <a:avLst>
              <a:gd name="adj1" fmla="val 2717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41"/>
          <p:cNvSpPr/>
          <p:nvPr/>
        </p:nvSpPr>
        <p:spPr>
          <a:xfrm>
            <a:off x="6195645" y="3730677"/>
            <a:ext cx="197100" cy="504000"/>
          </a:xfrm>
          <a:prstGeom prst="downArrow">
            <a:avLst>
              <a:gd name="adj1" fmla="val 2717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42"/>
          <p:cNvSpPr/>
          <p:nvPr/>
        </p:nvSpPr>
        <p:spPr>
          <a:xfrm>
            <a:off x="6199695" y="4617627"/>
            <a:ext cx="197100" cy="504000"/>
          </a:xfrm>
          <a:prstGeom prst="downArrow">
            <a:avLst>
              <a:gd name="adj1" fmla="val 2717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43"/>
          <p:cNvSpPr/>
          <p:nvPr/>
        </p:nvSpPr>
        <p:spPr>
          <a:xfrm>
            <a:off x="2790945" y="1712019"/>
            <a:ext cx="92610" cy="9261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44"/>
          <p:cNvSpPr/>
          <p:nvPr/>
        </p:nvSpPr>
        <p:spPr>
          <a:xfrm>
            <a:off x="105508" y="6287615"/>
            <a:ext cx="2469482" cy="2890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Pearson &amp; </a:t>
            </a:r>
            <a:r>
              <a:rPr lang="en-GB" sz="15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Dawson</a:t>
            </a:r>
            <a:r>
              <a: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15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2003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Bioclimatic envelope models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Content Placeholder 3"/>
          <p:cNvPicPr/>
          <p:nvPr/>
        </p:nvPicPr>
        <p:blipFill>
          <a:blip r:embed="rId3"/>
          <a:stretch/>
        </p:blipFill>
        <p:spPr>
          <a:xfrm>
            <a:off x="2104380" y="2223990"/>
            <a:ext cx="6887700" cy="3325050"/>
          </a:xfrm>
          <a:prstGeom prst="rect">
            <a:avLst/>
          </a:prstGeom>
          <a:ln>
            <a:noFill/>
          </a:ln>
        </p:spPr>
      </p:pic>
      <p:sp>
        <p:nvSpPr>
          <p:cNvPr id="168" name="CustomShape 3"/>
          <p:cNvSpPr/>
          <p:nvPr/>
        </p:nvSpPr>
        <p:spPr>
          <a:xfrm>
            <a:off x="2289870" y="1898370"/>
            <a:ext cx="3243780" cy="4333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4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Latitudinal Range Shifts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5856030" y="1898370"/>
            <a:ext cx="3243780" cy="4333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z="24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Elevational Range Shifts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117194" y="6280186"/>
            <a:ext cx="1846260" cy="296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Chen </a:t>
            </a:r>
            <a:r>
              <a:rPr lang="en-GB" sz="1500" i="1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GB" sz="15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2011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251640" y="2567970"/>
            <a:ext cx="277290" cy="277290"/>
          </a:xfrm>
          <a:prstGeom prst="ellipse">
            <a:avLst/>
          </a:prstGeom>
          <a:noFill/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7"/>
          <p:cNvSpPr/>
          <p:nvPr/>
        </p:nvSpPr>
        <p:spPr>
          <a:xfrm>
            <a:off x="248130" y="2941920"/>
            <a:ext cx="277290" cy="277290"/>
          </a:xfrm>
          <a:prstGeom prst="ellipse">
            <a:avLst/>
          </a:prstGeom>
          <a:solidFill>
            <a:schemeClr val="tx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8"/>
          <p:cNvSpPr/>
          <p:nvPr/>
        </p:nvSpPr>
        <p:spPr>
          <a:xfrm>
            <a:off x="247860" y="3329910"/>
            <a:ext cx="277560" cy="23922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9"/>
          <p:cNvSpPr/>
          <p:nvPr/>
        </p:nvSpPr>
        <p:spPr>
          <a:xfrm>
            <a:off x="247860" y="3697380"/>
            <a:ext cx="277560" cy="2392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10"/>
          <p:cNvSpPr/>
          <p:nvPr/>
        </p:nvSpPr>
        <p:spPr>
          <a:xfrm rot="10800000">
            <a:off x="256635" y="4086990"/>
            <a:ext cx="277560" cy="23922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8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1"/>
          <p:cNvSpPr/>
          <p:nvPr/>
        </p:nvSpPr>
        <p:spPr>
          <a:xfrm>
            <a:off x="522990" y="2536650"/>
            <a:ext cx="121608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Birds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12"/>
          <p:cNvSpPr/>
          <p:nvPr/>
        </p:nvSpPr>
        <p:spPr>
          <a:xfrm>
            <a:off x="521640" y="3275640"/>
            <a:ext cx="121608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Mammals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3"/>
          <p:cNvSpPr/>
          <p:nvPr/>
        </p:nvSpPr>
        <p:spPr>
          <a:xfrm>
            <a:off x="536490" y="2903850"/>
            <a:ext cx="131733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Arthropods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14"/>
          <p:cNvSpPr/>
          <p:nvPr/>
        </p:nvSpPr>
        <p:spPr>
          <a:xfrm>
            <a:off x="529200" y="3645270"/>
            <a:ext cx="131733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Molluscs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15"/>
          <p:cNvSpPr/>
          <p:nvPr/>
        </p:nvSpPr>
        <p:spPr>
          <a:xfrm>
            <a:off x="537570" y="4019490"/>
            <a:ext cx="131733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Plants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16"/>
          <p:cNvSpPr/>
          <p:nvPr/>
        </p:nvSpPr>
        <p:spPr>
          <a:xfrm>
            <a:off x="534870" y="4399650"/>
            <a:ext cx="131733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Herptiles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17"/>
          <p:cNvSpPr/>
          <p:nvPr/>
        </p:nvSpPr>
        <p:spPr>
          <a:xfrm>
            <a:off x="245160" y="4436910"/>
            <a:ext cx="277560" cy="277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8"/>
          <p:cNvSpPr/>
          <p:nvPr/>
        </p:nvSpPr>
        <p:spPr>
          <a:xfrm rot="2700000">
            <a:off x="275940" y="4914000"/>
            <a:ext cx="216810" cy="2168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9"/>
          <p:cNvSpPr/>
          <p:nvPr/>
        </p:nvSpPr>
        <p:spPr>
          <a:xfrm>
            <a:off x="527310" y="4848930"/>
            <a:ext cx="131733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Fish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0"/>
          <p:cNvSpPr/>
          <p:nvPr/>
        </p:nvSpPr>
        <p:spPr>
          <a:xfrm>
            <a:off x="534870" y="1889730"/>
            <a:ext cx="1539810" cy="616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Mean range shift ± 1 S.E.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Line 21"/>
          <p:cNvSpPr/>
          <p:nvPr/>
        </p:nvSpPr>
        <p:spPr>
          <a:xfrm>
            <a:off x="265410" y="2020410"/>
            <a:ext cx="260010" cy="27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Line 22"/>
          <p:cNvSpPr/>
          <p:nvPr/>
        </p:nvSpPr>
        <p:spPr>
          <a:xfrm>
            <a:off x="265410" y="2382210"/>
            <a:ext cx="260010" cy="27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Line 23"/>
          <p:cNvSpPr/>
          <p:nvPr/>
        </p:nvSpPr>
        <p:spPr>
          <a:xfrm flipV="1">
            <a:off x="395550" y="2020410"/>
            <a:ext cx="270" cy="36180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Models fail to predict elevation shifts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3"/>
          <p:cNvSpPr/>
          <p:nvPr/>
        </p:nvSpPr>
        <p:spPr>
          <a:xfrm rot="595200">
            <a:off x="883710" y="2221581"/>
            <a:ext cx="9847440" cy="5250272"/>
          </a:xfrm>
          <a:prstGeom prst="triangle">
            <a:avLst>
              <a:gd name="adj" fmla="val 88825"/>
            </a:avLst>
          </a:prstGeom>
          <a:solidFill>
            <a:srgbClr val="A07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6" name="Picture 2"/>
          <p:cNvPicPr/>
          <p:nvPr/>
        </p:nvPicPr>
        <p:blipFill>
          <a:blip r:embed="rId3"/>
          <a:stretch/>
        </p:blipFill>
        <p:spPr>
          <a:xfrm>
            <a:off x="6202995" y="910412"/>
            <a:ext cx="3581377" cy="3638555"/>
          </a:xfrm>
          <a:prstGeom prst="rect">
            <a:avLst/>
          </a:prstGeom>
          <a:ln>
            <a:noFill/>
          </a:ln>
        </p:spPr>
      </p:pic>
      <p:pic>
        <p:nvPicPr>
          <p:cNvPr id="197" name="Picture 3"/>
          <p:cNvPicPr/>
          <p:nvPr/>
        </p:nvPicPr>
        <p:blipFill>
          <a:blip r:embed="rId4"/>
          <a:stretch/>
        </p:blipFill>
        <p:spPr>
          <a:xfrm>
            <a:off x="8018730" y="3271050"/>
            <a:ext cx="313740" cy="902610"/>
          </a:xfrm>
          <a:prstGeom prst="rect">
            <a:avLst/>
          </a:prstGeom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387045" y="851816"/>
            <a:ext cx="6340140" cy="662850"/>
            <a:chOff x="376690" y="1247670"/>
            <a:chExt cx="6340140" cy="662850"/>
          </a:xfrm>
        </p:grpSpPr>
        <p:sp>
          <p:nvSpPr>
            <p:cNvPr id="192" name="CustomShape 4"/>
            <p:cNvSpPr/>
            <p:nvPr/>
          </p:nvSpPr>
          <p:spPr>
            <a:xfrm>
              <a:off x="376690" y="1431270"/>
              <a:ext cx="871020" cy="4792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7500" tIns="33750" rIns="67500" bIns="33750"/>
            <a:lstStyle/>
            <a:p>
              <a:pPr>
                <a:lnSpc>
                  <a:spcPct val="100000"/>
                </a:lnSpc>
              </a:pPr>
              <a:r>
                <a:rPr lang="en-GB" sz="27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Low</a:t>
              </a:r>
              <a:endParaRPr lang="en-GB" sz="135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98" name="CustomShape 8"/>
            <p:cNvSpPr/>
            <p:nvPr/>
          </p:nvSpPr>
          <p:spPr>
            <a:xfrm>
              <a:off x="5797480" y="1431270"/>
              <a:ext cx="919350" cy="4792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7500" tIns="33750" rIns="67500" bIns="33750"/>
            <a:lstStyle/>
            <a:p>
              <a:pPr>
                <a:lnSpc>
                  <a:spcPct val="100000"/>
                </a:lnSpc>
              </a:pPr>
              <a:r>
                <a:rPr lang="en-GB" sz="2700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High</a:t>
              </a:r>
              <a:endParaRPr lang="en-GB" sz="135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99" name="CustomShape 9"/>
            <p:cNvSpPr/>
            <p:nvPr/>
          </p:nvSpPr>
          <p:spPr>
            <a:xfrm flipV="1">
              <a:off x="1247980" y="1658340"/>
              <a:ext cx="4549230" cy="307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0" name="CustomShape 10"/>
            <p:cNvSpPr/>
            <p:nvPr/>
          </p:nvSpPr>
          <p:spPr>
            <a:xfrm>
              <a:off x="2229430" y="1247670"/>
              <a:ext cx="2593890" cy="4792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7500" tIns="33750" rIns="67500" bIns="33750"/>
            <a:lstStyle/>
            <a:p>
              <a:pPr algn="ctr">
                <a:lnSpc>
                  <a:spcPct val="100000"/>
                </a:lnSpc>
              </a:pPr>
              <a:r>
                <a:rPr lang="en-GB" sz="27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Elevation</a:t>
              </a:r>
              <a:endPara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202" name="CustomShape 12"/>
          <p:cNvSpPr/>
          <p:nvPr/>
        </p:nvSpPr>
        <p:spPr>
          <a:xfrm>
            <a:off x="-3091500" y="5925420"/>
            <a:ext cx="6367950" cy="1643490"/>
          </a:xfrm>
          <a:prstGeom prst="rect">
            <a:avLst/>
          </a:prstGeom>
          <a:solidFill>
            <a:srgbClr val="A07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Other variables change with elevation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8" name="CustomShape 13"/>
          <p:cNvSpPr/>
          <p:nvPr/>
        </p:nvSpPr>
        <p:spPr>
          <a:xfrm>
            <a:off x="7145550" y="5925420"/>
            <a:ext cx="1998270" cy="5251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Whitaker </a:t>
            </a:r>
            <a:r>
              <a:rPr lang="en-GB" sz="1500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GB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2014,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Nottingham </a:t>
            </a:r>
            <a:r>
              <a:rPr lang="en-GB" sz="1500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GB" sz="15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2015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" name="Picture 3"/>
          <p:cNvPicPr/>
          <p:nvPr/>
        </p:nvPicPr>
        <p:blipFill>
          <a:blip r:embed="rId4"/>
          <a:stretch/>
        </p:blipFill>
        <p:spPr>
          <a:xfrm>
            <a:off x="8171130" y="3423450"/>
            <a:ext cx="313740" cy="902610"/>
          </a:xfrm>
          <a:prstGeom prst="rect">
            <a:avLst/>
          </a:prstGeom>
          <a:ln>
            <a:noFill/>
          </a:ln>
        </p:spPr>
      </p:pic>
      <p:pic>
        <p:nvPicPr>
          <p:cNvPr id="20" name="Picture 3"/>
          <p:cNvPicPr/>
          <p:nvPr/>
        </p:nvPicPr>
        <p:blipFill>
          <a:blip r:embed="rId4"/>
          <a:stretch/>
        </p:blipFill>
        <p:spPr>
          <a:xfrm>
            <a:off x="7395720" y="3727977"/>
            <a:ext cx="313740" cy="902610"/>
          </a:xfrm>
          <a:prstGeom prst="rect">
            <a:avLst/>
          </a:prstGeom>
          <a:ln>
            <a:noFill/>
          </a:ln>
        </p:spPr>
      </p:pic>
      <p:pic>
        <p:nvPicPr>
          <p:cNvPr id="21" name="Picture 3"/>
          <p:cNvPicPr/>
          <p:nvPr/>
        </p:nvPicPr>
        <p:blipFill>
          <a:blip r:embed="rId4"/>
          <a:stretch/>
        </p:blipFill>
        <p:spPr>
          <a:xfrm>
            <a:off x="8475930" y="3728250"/>
            <a:ext cx="313740" cy="902610"/>
          </a:xfrm>
          <a:prstGeom prst="rect">
            <a:avLst/>
          </a:prstGeom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 rot="-1320000">
            <a:off x="1392077" y="2261162"/>
            <a:ext cx="4699182" cy="2765432"/>
            <a:chOff x="1619084" y="2141511"/>
            <a:chExt cx="4699182" cy="2312786"/>
          </a:xfrm>
        </p:grpSpPr>
        <p:sp>
          <p:nvSpPr>
            <p:cNvPr id="189" name="CustomShape 1"/>
            <p:cNvSpPr/>
            <p:nvPr/>
          </p:nvSpPr>
          <p:spPr>
            <a:xfrm rot="5400000" flipH="1" flipV="1">
              <a:off x="3712799" y="1868912"/>
              <a:ext cx="491670" cy="4679100"/>
            </a:xfrm>
            <a:prstGeom prst="triangle">
              <a:avLst>
                <a:gd name="adj" fmla="val 39709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vert="vert" lIns="67500" tIns="33750" rIns="67500" bIns="33750" anchor="ctr"/>
            <a:lstStyle/>
            <a:p>
              <a:pPr algn="ctr">
                <a:lnSpc>
                  <a:spcPct val="100000"/>
                </a:lnSpc>
              </a:pPr>
              <a:r>
                <a:rPr lang="en-GB" sz="21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UV-B Damage</a:t>
              </a:r>
              <a:endPara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93" name="CustomShape 5"/>
            <p:cNvSpPr/>
            <p:nvPr/>
          </p:nvSpPr>
          <p:spPr>
            <a:xfrm rot="5400000">
              <a:off x="3701966" y="560397"/>
              <a:ext cx="536490" cy="46620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vert="vert270" lIns="67500" tIns="33750" rIns="67500" bIns="33750" anchor="ctr"/>
            <a:lstStyle/>
            <a:p>
              <a:pPr algn="ctr">
                <a:lnSpc>
                  <a:spcPct val="100000"/>
                </a:lnSpc>
              </a:pPr>
              <a:r>
                <a:rPr lang="en-GB" sz="2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Herbivory</a:t>
              </a:r>
              <a:endPara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94" name="CustomShape 6"/>
            <p:cNvSpPr/>
            <p:nvPr/>
          </p:nvSpPr>
          <p:spPr>
            <a:xfrm rot="5400000">
              <a:off x="3700430" y="1449445"/>
              <a:ext cx="536490" cy="4699182"/>
            </a:xfrm>
            <a:prstGeom prst="triangle">
              <a:avLst>
                <a:gd name="adj" fmla="val 41732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vert="vert270" lIns="67500" tIns="33750" rIns="67500" bIns="33750" anchor="ctr"/>
            <a:lstStyle/>
            <a:p>
              <a:pPr algn="ctr">
                <a:lnSpc>
                  <a:spcPct val="100000"/>
                </a:lnSpc>
              </a:pPr>
              <a:r>
                <a:rPr lang="en-GB" sz="21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Soil depth</a:t>
              </a:r>
              <a:endPara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2" name="CustomShape 1"/>
            <p:cNvSpPr/>
            <p:nvPr/>
          </p:nvSpPr>
          <p:spPr>
            <a:xfrm rot="5400000" flipH="1" flipV="1">
              <a:off x="3712799" y="47796"/>
              <a:ext cx="491670" cy="4679100"/>
            </a:xfrm>
            <a:prstGeom prst="triangle">
              <a:avLst>
                <a:gd name="adj" fmla="val 39709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vert="vert" lIns="67500" tIns="33750" rIns="67500" bIns="33750" anchor="ctr"/>
            <a:lstStyle/>
            <a:p>
              <a:pPr algn="ctr">
                <a:lnSpc>
                  <a:spcPct val="100000"/>
                </a:lnSpc>
              </a:pPr>
              <a:r>
                <a:rPr lang="en-GB" sz="21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Temp. variation</a:t>
              </a:r>
              <a:endPara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3" name="CustomShape 1"/>
            <p:cNvSpPr/>
            <p:nvPr/>
          </p:nvSpPr>
          <p:spPr>
            <a:xfrm rot="5400000" flipH="1" flipV="1">
              <a:off x="3732881" y="966624"/>
              <a:ext cx="491670" cy="4679100"/>
            </a:xfrm>
            <a:prstGeom prst="triangle">
              <a:avLst>
                <a:gd name="adj" fmla="val 39709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vert="vert" lIns="67500" tIns="33750" rIns="67500" bIns="33750" anchor="ctr"/>
            <a:lstStyle/>
            <a:p>
              <a:pPr algn="ctr">
                <a:lnSpc>
                  <a:spcPct val="100000"/>
                </a:lnSpc>
              </a:pPr>
              <a:r>
                <a:rPr lang="en-GB" sz="2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Nutrient Availability</a:t>
              </a:r>
              <a:endParaRPr lang="en-GB" sz="135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3"/>
          <p:cNvSpPr/>
          <p:nvPr/>
        </p:nvSpPr>
        <p:spPr>
          <a:xfrm>
            <a:off x="387045" y="1900521"/>
            <a:ext cx="4503745" cy="349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385830" indent="-385560">
              <a:buClr>
                <a:srgbClr val="000000"/>
              </a:buClr>
              <a:buFont typeface="Calibri Light"/>
              <a:buAutoNum type="arabicPeriod"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</a:t>
            </a:r>
            <a:r>
              <a:rPr lang="en-GB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forest structure explain 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variation in plant stress?</a:t>
            </a:r>
          </a:p>
          <a:p>
            <a:pPr marL="270">
              <a:buClr>
                <a:srgbClr val="000000"/>
              </a:buClr>
            </a:pPr>
            <a:endParaRPr lang="en-GB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0">
              <a:buClr>
                <a:srgbClr val="000000"/>
              </a:buClr>
            </a:pPr>
            <a:endParaRPr lang="en-GB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r>
              <a:rPr lang="en-GB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Should </a:t>
            </a:r>
            <a:r>
              <a:rPr lang="en-GB" sz="2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forest structural </a:t>
            </a:r>
            <a:r>
              <a:rPr lang="en-GB" sz="2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 </a:t>
            </a:r>
            <a:r>
              <a:rPr lang="en-GB" sz="2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 </a:t>
            </a:r>
            <a:r>
              <a:rPr lang="en-GB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included </a:t>
            </a:r>
            <a:r>
              <a:rPr lang="en-GB" sz="2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range </a:t>
            </a:r>
            <a:r>
              <a:rPr lang="en-GB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shift models to improve their </a:t>
            </a:r>
            <a:r>
              <a:rPr lang="en-GB" sz="2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accuracy?</a:t>
            </a: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endParaRPr lang="en-GB" sz="21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8933" lvl="1" indent="-385763">
              <a:buClr>
                <a:srgbClr val="000000"/>
              </a:buClr>
              <a:buFont typeface="+mj-lt"/>
              <a:buAutoNum type="romanLcPeriod"/>
            </a:pPr>
            <a:r>
              <a:rPr lang="en-GB" sz="21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GB" sz="1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9000" contras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21128" y="2204315"/>
            <a:ext cx="4905761" cy="3270508"/>
          </a:xfrm>
          <a:prstGeom prst="rect">
            <a:avLst/>
          </a:prstGeom>
        </p:spPr>
      </p:pic>
      <p:sp>
        <p:nvSpPr>
          <p:cNvPr id="6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Research question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mond 3"/>
          <p:cNvSpPr/>
          <p:nvPr/>
        </p:nvSpPr>
        <p:spPr>
          <a:xfrm>
            <a:off x="387045" y="5965774"/>
            <a:ext cx="290591" cy="290591"/>
          </a:xfrm>
          <a:prstGeom prst="diamond">
            <a:avLst/>
          </a:prstGeom>
          <a:solidFill>
            <a:srgbClr val="11AAFF"/>
          </a:solidFill>
          <a:ln>
            <a:solidFill>
              <a:srgbClr val="11A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5" name="Diamond 14"/>
          <p:cNvSpPr/>
          <p:nvPr/>
        </p:nvSpPr>
        <p:spPr>
          <a:xfrm>
            <a:off x="2517095" y="5976522"/>
            <a:ext cx="291600" cy="291600"/>
          </a:xfrm>
          <a:prstGeom prst="diamond">
            <a:avLst/>
          </a:prstGeom>
          <a:solidFill>
            <a:srgbClr val="3CE000"/>
          </a:solidFill>
          <a:ln>
            <a:solidFill>
              <a:srgbClr val="3C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" name="TextBox 5"/>
          <p:cNvSpPr txBox="1"/>
          <p:nvPr/>
        </p:nvSpPr>
        <p:spPr>
          <a:xfrm>
            <a:off x="677636" y="5926403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&lt; cloud base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08191" y="5926403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&gt; cloud base</a:t>
            </a:r>
          </a:p>
        </p:txBody>
      </p:sp>
      <p:sp>
        <p:nvSpPr>
          <p:cNvPr id="12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Study site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r="10459"/>
          <a:stretch/>
        </p:blipFill>
        <p:spPr>
          <a:xfrm>
            <a:off x="4452615" y="1262777"/>
            <a:ext cx="4484915" cy="5181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r="3151"/>
          <a:stretch/>
        </p:blipFill>
        <p:spPr>
          <a:xfrm>
            <a:off x="0" y="1262777"/>
            <a:ext cx="4452615" cy="434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6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10"/>
          <p:cNvPicPr/>
          <p:nvPr/>
        </p:nvPicPr>
        <p:blipFill>
          <a:blip r:embed="rId3"/>
          <a:stretch/>
        </p:blipFill>
        <p:spPr>
          <a:xfrm>
            <a:off x="5211810" y="5257126"/>
            <a:ext cx="737640" cy="1106730"/>
          </a:xfrm>
          <a:prstGeom prst="rect">
            <a:avLst/>
          </a:prstGeom>
          <a:ln>
            <a:noFill/>
          </a:ln>
        </p:spPr>
      </p:pic>
      <p:pic>
        <p:nvPicPr>
          <p:cNvPr id="224" name="Picture 13"/>
          <p:cNvPicPr/>
          <p:nvPr/>
        </p:nvPicPr>
        <p:blipFill>
          <a:blip r:embed="rId4"/>
          <a:stretch/>
        </p:blipFill>
        <p:spPr>
          <a:xfrm>
            <a:off x="3287250" y="5250376"/>
            <a:ext cx="737640" cy="1106730"/>
          </a:xfrm>
          <a:prstGeom prst="rect">
            <a:avLst/>
          </a:prstGeom>
          <a:ln>
            <a:noFill/>
          </a:ln>
        </p:spPr>
      </p:pic>
      <p:pic>
        <p:nvPicPr>
          <p:cNvPr id="227" name="Picture 2"/>
          <p:cNvPicPr/>
          <p:nvPr/>
        </p:nvPicPr>
        <p:blipFill>
          <a:blip r:embed="rId5"/>
          <a:stretch/>
        </p:blipFill>
        <p:spPr>
          <a:xfrm>
            <a:off x="2198886" y="1545031"/>
            <a:ext cx="6763488" cy="304258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386910" y="1980990"/>
            <a:ext cx="180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4"/>
          <p:cNvSpPr/>
          <p:nvPr/>
        </p:nvSpPr>
        <p:spPr>
          <a:xfrm>
            <a:off x="386910" y="2330370"/>
            <a:ext cx="188730" cy="188730"/>
          </a:xfrm>
          <a:prstGeom prst="ellipse">
            <a:avLst/>
          </a:prstGeom>
          <a:solidFill>
            <a:srgbClr val="61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5"/>
          <p:cNvSpPr/>
          <p:nvPr/>
        </p:nvSpPr>
        <p:spPr>
          <a:xfrm>
            <a:off x="386910" y="2680020"/>
            <a:ext cx="188730" cy="188730"/>
          </a:xfrm>
          <a:prstGeom prst="ellipse">
            <a:avLst/>
          </a:prstGeom>
          <a:solidFill>
            <a:srgbClr val="00B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6"/>
          <p:cNvSpPr/>
          <p:nvPr/>
        </p:nvSpPr>
        <p:spPr>
          <a:xfrm>
            <a:off x="386910" y="3029670"/>
            <a:ext cx="188730" cy="188730"/>
          </a:xfrm>
          <a:prstGeom prst="ellipse">
            <a:avLst/>
          </a:prstGeom>
          <a:solidFill>
            <a:srgbClr val="F97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7"/>
          <p:cNvSpPr/>
          <p:nvPr/>
        </p:nvSpPr>
        <p:spPr>
          <a:xfrm>
            <a:off x="584415" y="1917813"/>
            <a:ext cx="146961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Range Limits</a:t>
            </a:r>
            <a:endParaRPr lang="en-GB" sz="1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8"/>
          <p:cNvSpPr/>
          <p:nvPr/>
        </p:nvSpPr>
        <p:spPr>
          <a:xfrm>
            <a:off x="1464081" y="2614463"/>
            <a:ext cx="973620" cy="616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Site</a:t>
            </a:r>
            <a:endParaRPr lang="en-GB" sz="1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9"/>
          <p:cNvSpPr/>
          <p:nvPr/>
        </p:nvSpPr>
        <p:spPr>
          <a:xfrm>
            <a:off x="1255230" y="2330370"/>
            <a:ext cx="184680" cy="888030"/>
          </a:xfrm>
          <a:prstGeom prst="rightBrace">
            <a:avLst>
              <a:gd name="adj1" fmla="val 8333"/>
              <a:gd name="adj2" fmla="val 50000"/>
            </a:avLst>
          </a:prstGeom>
          <a:noFill/>
          <a:ln w="93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10"/>
          <p:cNvSpPr/>
          <p:nvPr/>
        </p:nvSpPr>
        <p:spPr>
          <a:xfrm>
            <a:off x="575910" y="2259090"/>
            <a:ext cx="743310" cy="9992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Upper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82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Middle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788" dirty="0"/>
          </a:p>
          <a:p>
            <a:pPr>
              <a:lnSpc>
                <a:spcPct val="100000"/>
              </a:lnSpc>
            </a:pPr>
            <a:r>
              <a:rPr lang="en-GB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Lower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Picture 3"/>
          <p:cNvPicPr/>
          <p:nvPr/>
        </p:nvPicPr>
        <p:blipFill>
          <a:blip r:embed="rId6"/>
          <a:stretch/>
        </p:blipFill>
        <p:spPr>
          <a:xfrm>
            <a:off x="2317410" y="5250376"/>
            <a:ext cx="737640" cy="1106730"/>
          </a:xfrm>
          <a:prstGeom prst="rect">
            <a:avLst/>
          </a:prstGeom>
          <a:ln>
            <a:noFill/>
          </a:ln>
        </p:spPr>
      </p:pic>
      <p:pic>
        <p:nvPicPr>
          <p:cNvPr id="237" name="Picture 5"/>
          <p:cNvPicPr/>
          <p:nvPr/>
        </p:nvPicPr>
        <p:blipFill>
          <a:blip r:embed="rId7"/>
          <a:stretch/>
        </p:blipFill>
        <p:spPr>
          <a:xfrm>
            <a:off x="1355400" y="5250376"/>
            <a:ext cx="737640" cy="1106730"/>
          </a:xfrm>
          <a:prstGeom prst="rect">
            <a:avLst/>
          </a:prstGeom>
          <a:ln>
            <a:noFill/>
          </a:ln>
        </p:spPr>
      </p:pic>
      <p:pic>
        <p:nvPicPr>
          <p:cNvPr id="238" name="Picture 6"/>
          <p:cNvPicPr/>
          <p:nvPr/>
        </p:nvPicPr>
        <p:blipFill>
          <a:blip r:embed="rId8"/>
          <a:stretch/>
        </p:blipFill>
        <p:spPr>
          <a:xfrm>
            <a:off x="386910" y="5250376"/>
            <a:ext cx="740610" cy="1106730"/>
          </a:xfrm>
          <a:prstGeom prst="rect">
            <a:avLst/>
          </a:prstGeom>
          <a:ln>
            <a:noFill/>
          </a:ln>
        </p:spPr>
      </p:pic>
      <p:pic>
        <p:nvPicPr>
          <p:cNvPr id="239" name="Picture 7"/>
          <p:cNvPicPr/>
          <p:nvPr/>
        </p:nvPicPr>
        <p:blipFill>
          <a:blip r:embed="rId9"/>
          <a:stretch/>
        </p:blipFill>
        <p:spPr>
          <a:xfrm>
            <a:off x="8159940" y="5250376"/>
            <a:ext cx="737640" cy="1106730"/>
          </a:xfrm>
          <a:prstGeom prst="rect">
            <a:avLst/>
          </a:prstGeom>
          <a:ln>
            <a:noFill/>
          </a:ln>
        </p:spPr>
      </p:pic>
      <p:pic>
        <p:nvPicPr>
          <p:cNvPr id="240" name="Picture 8"/>
          <p:cNvPicPr/>
          <p:nvPr/>
        </p:nvPicPr>
        <p:blipFill>
          <a:blip r:embed="rId10"/>
          <a:stretch/>
        </p:blipFill>
        <p:spPr>
          <a:xfrm>
            <a:off x="7184160" y="5250376"/>
            <a:ext cx="737640" cy="1106730"/>
          </a:xfrm>
          <a:prstGeom prst="rect">
            <a:avLst/>
          </a:prstGeom>
          <a:ln>
            <a:noFill/>
          </a:ln>
        </p:spPr>
      </p:pic>
      <p:pic>
        <p:nvPicPr>
          <p:cNvPr id="241" name="Picture 9"/>
          <p:cNvPicPr/>
          <p:nvPr/>
        </p:nvPicPr>
        <p:blipFill>
          <a:blip r:embed="rId11"/>
          <a:stretch/>
        </p:blipFill>
        <p:spPr>
          <a:xfrm>
            <a:off x="6190560" y="5257126"/>
            <a:ext cx="737640" cy="1106730"/>
          </a:xfrm>
          <a:prstGeom prst="rect">
            <a:avLst/>
          </a:prstGeom>
          <a:ln>
            <a:noFill/>
          </a:ln>
        </p:spPr>
      </p:pic>
      <p:pic>
        <p:nvPicPr>
          <p:cNvPr id="242" name="Picture 11"/>
          <p:cNvPicPr/>
          <p:nvPr/>
        </p:nvPicPr>
        <p:blipFill>
          <a:blip r:embed="rId12"/>
          <a:stretch/>
        </p:blipFill>
        <p:spPr>
          <a:xfrm>
            <a:off x="4256820" y="5250376"/>
            <a:ext cx="737640" cy="1106730"/>
          </a:xfrm>
          <a:prstGeom prst="rect">
            <a:avLst/>
          </a:prstGeom>
          <a:ln>
            <a:noFill/>
          </a:ln>
        </p:spPr>
      </p:pic>
      <p:sp>
        <p:nvSpPr>
          <p:cNvPr id="243" name="CustomShape 11"/>
          <p:cNvSpPr/>
          <p:nvPr/>
        </p:nvSpPr>
        <p:spPr>
          <a:xfrm>
            <a:off x="390960" y="4868056"/>
            <a:ext cx="718200" cy="387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750" rIns="67500" bIns="33750"/>
          <a:lstStyle/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Alzatea verticillata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12"/>
          <p:cNvSpPr/>
          <p:nvPr/>
        </p:nvSpPr>
        <p:spPr>
          <a:xfrm>
            <a:off x="1368630" y="4868056"/>
            <a:ext cx="718200" cy="387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750" rIns="67500" bIns="33750"/>
          <a:lstStyle/>
          <a:p>
            <a:pPr>
              <a:lnSpc>
                <a:spcPct val="100000"/>
              </a:lnSpc>
            </a:pPr>
            <a:r>
              <a:rPr lang="en-GB" sz="1050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Clethra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50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revoluta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13"/>
          <p:cNvSpPr/>
          <p:nvPr/>
        </p:nvSpPr>
        <p:spPr>
          <a:xfrm>
            <a:off x="2346300" y="4868056"/>
            <a:ext cx="718200" cy="387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750" rIns="67500" bIns="33750"/>
          <a:lstStyle/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Clusia 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thurifera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14"/>
          <p:cNvSpPr/>
          <p:nvPr/>
        </p:nvSpPr>
        <p:spPr>
          <a:xfrm>
            <a:off x="3287250" y="4868056"/>
            <a:ext cx="936360" cy="387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750" rIns="67500" bIns="33750"/>
          <a:lstStyle/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Dictyocaryum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lamarckianum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15"/>
          <p:cNvSpPr/>
          <p:nvPr/>
        </p:nvSpPr>
        <p:spPr>
          <a:xfrm>
            <a:off x="4259250" y="4865086"/>
            <a:ext cx="903150" cy="387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750" rIns="67500" bIns="33750"/>
          <a:lstStyle/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Hedyosmum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goudotianum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16"/>
          <p:cNvSpPr/>
          <p:nvPr/>
        </p:nvSpPr>
        <p:spPr>
          <a:xfrm>
            <a:off x="5228010" y="4865086"/>
            <a:ext cx="718200" cy="387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750" rIns="67500" bIns="33750"/>
          <a:lstStyle/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Iriartea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deltoidea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17"/>
          <p:cNvSpPr/>
          <p:nvPr/>
        </p:nvSpPr>
        <p:spPr>
          <a:xfrm>
            <a:off x="6204600" y="4864816"/>
            <a:ext cx="718200" cy="387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750" rIns="67500" bIns="33750"/>
          <a:lstStyle/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Myrcia 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5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spp.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18"/>
          <p:cNvSpPr/>
          <p:nvPr/>
        </p:nvSpPr>
        <p:spPr>
          <a:xfrm>
            <a:off x="7186320" y="4870756"/>
            <a:ext cx="718200" cy="387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750" rIns="67500" bIns="33750"/>
          <a:lstStyle/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Schefflera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patula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19"/>
          <p:cNvSpPr/>
          <p:nvPr/>
        </p:nvSpPr>
        <p:spPr>
          <a:xfrm>
            <a:off x="8160210" y="4864816"/>
            <a:ext cx="718200" cy="387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750" rIns="67500" bIns="33750"/>
          <a:lstStyle/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Tapirira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5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guianensis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Study species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1"/>
          <p:cNvPicPr/>
          <p:nvPr/>
        </p:nvPicPr>
        <p:blipFill>
          <a:blip r:embed="rId2"/>
          <a:stretch/>
        </p:blipFill>
        <p:spPr>
          <a:xfrm>
            <a:off x="4735784" y="2493719"/>
            <a:ext cx="4075666" cy="2716909"/>
          </a:xfrm>
          <a:prstGeom prst="rect">
            <a:avLst/>
          </a:prstGeom>
          <a:ln>
            <a:noFill/>
          </a:ln>
        </p:spPr>
      </p:pic>
      <p:pic>
        <p:nvPicPr>
          <p:cNvPr id="255" name="Picture 7"/>
          <p:cNvPicPr/>
          <p:nvPr/>
        </p:nvPicPr>
        <p:blipFill>
          <a:blip r:embed="rId3"/>
          <a:srcRect b="3351"/>
          <a:stretch/>
        </p:blipFill>
        <p:spPr>
          <a:xfrm>
            <a:off x="1247130" y="3011850"/>
            <a:ext cx="2955960" cy="274239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333720" y="2356020"/>
            <a:ext cx="68553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Light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1999050" y="2393527"/>
            <a:ext cx="1538460" cy="3416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Fluorescence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5"/>
          <p:cNvSpPr/>
          <p:nvPr/>
        </p:nvSpPr>
        <p:spPr>
          <a:xfrm>
            <a:off x="3774600" y="2493720"/>
            <a:ext cx="685530" cy="3420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Heat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6"/>
          <p:cNvSpPr/>
          <p:nvPr/>
        </p:nvSpPr>
        <p:spPr>
          <a:xfrm>
            <a:off x="4583790" y="5210628"/>
            <a:ext cx="4227660" cy="616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lnSpc>
                <a:spcPct val="100000"/>
              </a:lnSpc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Chlorophyll fluorescence using a  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MINI-PAM-II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fluorometer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7"/>
          <p:cNvSpPr/>
          <p:nvPr/>
        </p:nvSpPr>
        <p:spPr>
          <a:xfrm>
            <a:off x="2253690" y="3882060"/>
            <a:ext cx="942840" cy="942840"/>
          </a:xfrm>
          <a:prstGeom prst="ellipse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GB" sz="21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PSII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8"/>
          <p:cNvSpPr/>
          <p:nvPr/>
        </p:nvSpPr>
        <p:spPr>
          <a:xfrm rot="1203600">
            <a:off x="1716660" y="4651290"/>
            <a:ext cx="1834110" cy="503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GB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Photosynthesis</a:t>
            </a:r>
            <a:endParaRPr lang="en-GB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9"/>
          <p:cNvSpPr/>
          <p:nvPr/>
        </p:nvSpPr>
        <p:spPr>
          <a:xfrm flipH="1" flipV="1">
            <a:off x="2724840" y="2702160"/>
            <a:ext cx="5670" cy="1348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0"/>
          <p:cNvSpPr/>
          <p:nvPr/>
        </p:nvSpPr>
        <p:spPr>
          <a:xfrm flipV="1">
            <a:off x="3008880" y="2797470"/>
            <a:ext cx="961740" cy="134001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4" name="Picture 11"/>
          <p:cNvPicPr/>
          <p:nvPr/>
        </p:nvPicPr>
        <p:blipFill>
          <a:blip r:embed="rId4"/>
          <a:srcRect t="37801"/>
          <a:stretch/>
        </p:blipFill>
        <p:spPr>
          <a:xfrm rot="20655000">
            <a:off x="-117450" y="2611710"/>
            <a:ext cx="2511810" cy="1837350"/>
          </a:xfrm>
          <a:prstGeom prst="rect">
            <a:avLst/>
          </a:prstGeom>
          <a:ln>
            <a:noFill/>
          </a:ln>
        </p:spPr>
      </p:pic>
      <p:sp>
        <p:nvSpPr>
          <p:cNvPr id="265" name="CustomShape 11"/>
          <p:cNvSpPr/>
          <p:nvPr/>
        </p:nvSpPr>
        <p:spPr>
          <a:xfrm>
            <a:off x="386910" y="1670760"/>
            <a:ext cx="7993620" cy="431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Healthy Plant – photosynthetic efficiency (</a:t>
            </a:r>
            <a:r>
              <a:rPr lang="en-GB" sz="21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</a:t>
            </a:r>
            <a:r>
              <a:rPr lang="en-GB" sz="21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</a:t>
            </a: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/</a:t>
            </a:r>
            <a:r>
              <a:rPr lang="en-GB" sz="21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</a:t>
            </a:r>
            <a:r>
              <a:rPr lang="en-GB" sz="21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lang="en-GB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 ~ 0.8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Line 11"/>
          <p:cNvSpPr/>
          <p:nvPr/>
        </p:nvSpPr>
        <p:spPr>
          <a:xfrm>
            <a:off x="387045" y="894284"/>
            <a:ext cx="8370000" cy="270"/>
          </a:xfrm>
          <a:prstGeom prst="line">
            <a:avLst/>
          </a:prstGeom>
          <a:ln w="88920">
            <a:solidFill>
              <a:srgbClr val="59A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CustomShape 12"/>
          <p:cNvSpPr/>
          <p:nvPr/>
        </p:nvSpPr>
        <p:spPr>
          <a:xfrm>
            <a:off x="387180" y="256771"/>
            <a:ext cx="8369730" cy="570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GB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Stress – Chlorophyll fluorescence &amp; content</a:t>
            </a:r>
            <a:endParaRPr lang="en-GB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3503</TotalTime>
  <Words>1040</Words>
  <Application>Microsoft Office PowerPoint</Application>
  <PresentationFormat>On-screen Show (4:3)</PresentationFormat>
  <Paragraphs>459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DejaVu Sans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competition interactions limit elevational range shifts?</dc:title>
  <dc:subject/>
  <dc:creator>GODLEE John</dc:creator>
  <dc:description/>
  <cp:lastModifiedBy>DASKALOVA Gergana</cp:lastModifiedBy>
  <cp:revision>200</cp:revision>
  <dcterms:created xsi:type="dcterms:W3CDTF">2016-05-07T11:15:58Z</dcterms:created>
  <dcterms:modified xsi:type="dcterms:W3CDTF">2017-04-07T11:13:00Z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University of Edinburgh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8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24</vt:i4>
  </property>
</Properties>
</file>